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Lst>
  <p:notesMasterIdLst>
    <p:notesMasterId r:id="rId21"/>
  </p:notesMasterIdLst>
  <p:handoutMasterIdLst>
    <p:handoutMasterId r:id="rId22"/>
  </p:handoutMasterIdLst>
  <p:sldIdLst>
    <p:sldId id="256" r:id="rId5"/>
    <p:sldId id="268" r:id="rId6"/>
    <p:sldId id="285" r:id="rId7"/>
    <p:sldId id="276" r:id="rId8"/>
    <p:sldId id="265" r:id="rId9"/>
    <p:sldId id="269" r:id="rId10"/>
    <p:sldId id="270" r:id="rId11"/>
    <p:sldId id="264" r:id="rId12"/>
    <p:sldId id="280" r:id="rId13"/>
    <p:sldId id="271" r:id="rId14"/>
    <p:sldId id="279" r:id="rId15"/>
    <p:sldId id="281" r:id="rId16"/>
    <p:sldId id="282" r:id="rId17"/>
    <p:sldId id="283" r:id="rId18"/>
    <p:sldId id="272" r:id="rId19"/>
    <p:sldId id="286" r:id="rId20"/>
  </p:sldIdLst>
  <p:sldSz cx="12192000" cy="6858000"/>
  <p:notesSz cx="9926638" cy="679767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CF989-B53A-4496-B24C-22B8CCD9C90C}" v="2" dt="2019-11-29T07:09:02.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7116" autoAdjust="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3705" cy="2503141"/>
          </a:xfrm>
          <a:prstGeom prst="rect">
            <a:avLst/>
          </a:prstGeom>
        </p:spPr>
        <p:txBody>
          <a:bodyPr vert="horz" lIns="186254" tIns="93127" rIns="186254" bIns="93127" rtlCol="0"/>
          <a:lstStyle>
            <a:lvl1pPr algn="l">
              <a:defRPr sz="2400"/>
            </a:lvl1pPr>
          </a:lstStyle>
          <a:p>
            <a:endParaRPr lang="et-EE"/>
          </a:p>
        </p:txBody>
      </p:sp>
      <p:sp>
        <p:nvSpPr>
          <p:cNvPr id="3" name="Date Placeholder 2"/>
          <p:cNvSpPr>
            <a:spLocks noGrp="1"/>
          </p:cNvSpPr>
          <p:nvPr>
            <p:ph type="dt" sz="quarter" idx="1"/>
          </p:nvPr>
        </p:nvSpPr>
        <p:spPr>
          <a:xfrm>
            <a:off x="5573339" y="0"/>
            <a:ext cx="4263705" cy="2503141"/>
          </a:xfrm>
          <a:prstGeom prst="rect">
            <a:avLst/>
          </a:prstGeom>
        </p:spPr>
        <p:txBody>
          <a:bodyPr vert="horz" lIns="186254" tIns="93127" rIns="186254" bIns="93127" rtlCol="0"/>
          <a:lstStyle>
            <a:lvl1pPr algn="r">
              <a:defRPr sz="2400"/>
            </a:lvl1pPr>
          </a:lstStyle>
          <a:p>
            <a:fld id="{968698B9-1E48-4E45-8B4E-DE6489C2C79B}" type="datetimeFigureOut">
              <a:rPr lang="et-EE" smtClean="0"/>
              <a:t>29.11.2019</a:t>
            </a:fld>
            <a:endParaRPr lang="et-EE"/>
          </a:p>
        </p:txBody>
      </p:sp>
      <p:sp>
        <p:nvSpPr>
          <p:cNvPr id="4" name="Footer Placeholder 3"/>
          <p:cNvSpPr>
            <a:spLocks noGrp="1"/>
          </p:cNvSpPr>
          <p:nvPr>
            <p:ph type="ftr" sz="quarter" idx="2"/>
          </p:nvPr>
        </p:nvSpPr>
        <p:spPr>
          <a:xfrm>
            <a:off x="1" y="47386383"/>
            <a:ext cx="4263705" cy="2503136"/>
          </a:xfrm>
          <a:prstGeom prst="rect">
            <a:avLst/>
          </a:prstGeom>
        </p:spPr>
        <p:txBody>
          <a:bodyPr vert="horz" lIns="186254" tIns="93127" rIns="186254" bIns="93127" rtlCol="0" anchor="b"/>
          <a:lstStyle>
            <a:lvl1pPr algn="l">
              <a:defRPr sz="2400"/>
            </a:lvl1pPr>
          </a:lstStyle>
          <a:p>
            <a:endParaRPr lang="et-EE"/>
          </a:p>
        </p:txBody>
      </p:sp>
      <p:sp>
        <p:nvSpPr>
          <p:cNvPr id="5" name="Slide Number Placeholder 4"/>
          <p:cNvSpPr>
            <a:spLocks noGrp="1"/>
          </p:cNvSpPr>
          <p:nvPr>
            <p:ph type="sldNum" sz="quarter" idx="3"/>
          </p:nvPr>
        </p:nvSpPr>
        <p:spPr>
          <a:xfrm>
            <a:off x="5573339" y="47386383"/>
            <a:ext cx="4263705" cy="2503136"/>
          </a:xfrm>
          <a:prstGeom prst="rect">
            <a:avLst/>
          </a:prstGeom>
        </p:spPr>
        <p:txBody>
          <a:bodyPr vert="horz" lIns="186254" tIns="93127" rIns="186254" bIns="93127" rtlCol="0" anchor="b"/>
          <a:lstStyle>
            <a:lvl1pPr algn="r">
              <a:defRPr sz="2400"/>
            </a:lvl1pPr>
          </a:lstStyle>
          <a:p>
            <a:fld id="{8B332ED5-6BBE-401A-A24B-BCABCBAC60D2}" type="slidenum">
              <a:rPr lang="et-EE" smtClean="0"/>
              <a:t>‹#›</a:t>
            </a:fld>
            <a:endParaRPr lang="et-EE"/>
          </a:p>
        </p:txBody>
      </p:sp>
    </p:spTree>
    <p:extLst>
      <p:ext uri="{BB962C8B-B14F-4D97-AF65-F5344CB8AC3E}">
        <p14:creationId xmlns:p14="http://schemas.microsoft.com/office/powerpoint/2010/main" val="2772455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63705" cy="2503141"/>
          </a:xfrm>
          <a:prstGeom prst="rect">
            <a:avLst/>
          </a:prstGeom>
        </p:spPr>
        <p:txBody>
          <a:bodyPr vert="horz" lIns="186254" tIns="93127" rIns="186254" bIns="93127" rtlCol="0"/>
          <a:lstStyle>
            <a:lvl1pPr algn="l">
              <a:defRPr sz="2400"/>
            </a:lvl1pPr>
          </a:lstStyle>
          <a:p>
            <a:endParaRPr lang="et-EE"/>
          </a:p>
        </p:txBody>
      </p:sp>
      <p:sp>
        <p:nvSpPr>
          <p:cNvPr id="3" name="Date Placeholder 2"/>
          <p:cNvSpPr>
            <a:spLocks noGrp="1"/>
          </p:cNvSpPr>
          <p:nvPr>
            <p:ph type="dt" idx="1"/>
          </p:nvPr>
        </p:nvSpPr>
        <p:spPr>
          <a:xfrm>
            <a:off x="5573339" y="0"/>
            <a:ext cx="4263705" cy="2503141"/>
          </a:xfrm>
          <a:prstGeom prst="rect">
            <a:avLst/>
          </a:prstGeom>
        </p:spPr>
        <p:txBody>
          <a:bodyPr vert="horz" lIns="186254" tIns="93127" rIns="186254" bIns="93127" rtlCol="0"/>
          <a:lstStyle>
            <a:lvl1pPr algn="r">
              <a:defRPr sz="2400"/>
            </a:lvl1pPr>
          </a:lstStyle>
          <a:p>
            <a:fld id="{9C0FBE00-FB22-4BC1-820D-1C624BFB96CF}" type="datetimeFigureOut">
              <a:rPr lang="et-EE" smtClean="0"/>
              <a:t>29.11.2019</a:t>
            </a:fld>
            <a:endParaRPr lang="et-EE"/>
          </a:p>
        </p:txBody>
      </p:sp>
      <p:sp>
        <p:nvSpPr>
          <p:cNvPr id="4" name="Slide Image Placeholder 3"/>
          <p:cNvSpPr>
            <a:spLocks noGrp="1" noRot="1" noChangeAspect="1"/>
          </p:cNvSpPr>
          <p:nvPr>
            <p:ph type="sldImg" idx="2"/>
          </p:nvPr>
        </p:nvSpPr>
        <p:spPr>
          <a:xfrm>
            <a:off x="-10044113" y="6238875"/>
            <a:ext cx="29927551" cy="16835438"/>
          </a:xfrm>
          <a:prstGeom prst="rect">
            <a:avLst/>
          </a:prstGeom>
          <a:noFill/>
          <a:ln w="12700">
            <a:solidFill>
              <a:prstClr val="black"/>
            </a:solidFill>
          </a:ln>
        </p:spPr>
        <p:txBody>
          <a:bodyPr vert="horz" lIns="186254" tIns="93127" rIns="186254" bIns="93127" rtlCol="0" anchor="ctr"/>
          <a:lstStyle/>
          <a:p>
            <a:endParaRPr lang="et-EE"/>
          </a:p>
        </p:txBody>
      </p:sp>
      <p:sp>
        <p:nvSpPr>
          <p:cNvPr id="5" name="Notes Placeholder 4"/>
          <p:cNvSpPr>
            <a:spLocks noGrp="1"/>
          </p:cNvSpPr>
          <p:nvPr>
            <p:ph type="body" sz="quarter" idx="3"/>
          </p:nvPr>
        </p:nvSpPr>
        <p:spPr>
          <a:xfrm>
            <a:off x="983933" y="24009325"/>
            <a:ext cx="7871456" cy="19643997"/>
          </a:xfrm>
          <a:prstGeom prst="rect">
            <a:avLst/>
          </a:prstGeom>
        </p:spPr>
        <p:txBody>
          <a:bodyPr vert="horz" lIns="186254" tIns="93127" rIns="186254" bIns="931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1" y="47386383"/>
            <a:ext cx="4263705" cy="2503136"/>
          </a:xfrm>
          <a:prstGeom prst="rect">
            <a:avLst/>
          </a:prstGeom>
        </p:spPr>
        <p:txBody>
          <a:bodyPr vert="horz" lIns="186254" tIns="93127" rIns="186254" bIns="93127" rtlCol="0" anchor="b"/>
          <a:lstStyle>
            <a:lvl1pPr algn="l">
              <a:defRPr sz="2400"/>
            </a:lvl1pPr>
          </a:lstStyle>
          <a:p>
            <a:endParaRPr lang="et-EE"/>
          </a:p>
        </p:txBody>
      </p:sp>
      <p:sp>
        <p:nvSpPr>
          <p:cNvPr id="7" name="Slide Number Placeholder 6"/>
          <p:cNvSpPr>
            <a:spLocks noGrp="1"/>
          </p:cNvSpPr>
          <p:nvPr>
            <p:ph type="sldNum" sz="quarter" idx="5"/>
          </p:nvPr>
        </p:nvSpPr>
        <p:spPr>
          <a:xfrm>
            <a:off x="5573339" y="47386383"/>
            <a:ext cx="4263705" cy="2503136"/>
          </a:xfrm>
          <a:prstGeom prst="rect">
            <a:avLst/>
          </a:prstGeom>
        </p:spPr>
        <p:txBody>
          <a:bodyPr vert="horz" lIns="186254" tIns="93127" rIns="186254" bIns="93127" rtlCol="0" anchor="b"/>
          <a:lstStyle>
            <a:lvl1pPr algn="r">
              <a:defRPr sz="2400"/>
            </a:lvl1pPr>
          </a:lstStyle>
          <a:p>
            <a:fld id="{2C8B2DAD-DBF5-479F-BE61-74D8F8EC46A8}" type="slidenum">
              <a:rPr lang="et-EE" smtClean="0"/>
              <a:t>‹#›</a:t>
            </a:fld>
            <a:endParaRPr lang="et-EE"/>
          </a:p>
        </p:txBody>
      </p:sp>
    </p:spTree>
    <p:extLst>
      <p:ext uri="{BB962C8B-B14F-4D97-AF65-F5344CB8AC3E}">
        <p14:creationId xmlns:p14="http://schemas.microsoft.com/office/powerpoint/2010/main" val="189898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2C8B2DAD-DBF5-479F-BE61-74D8F8EC46A8}" type="slidenum">
              <a:rPr lang="et-EE" smtClean="0"/>
              <a:t>1</a:t>
            </a:fld>
            <a:endParaRPr lang="et-EE"/>
          </a:p>
        </p:txBody>
      </p:sp>
    </p:spTree>
    <p:extLst>
      <p:ext uri="{BB962C8B-B14F-4D97-AF65-F5344CB8AC3E}">
        <p14:creationId xmlns:p14="http://schemas.microsoft.com/office/powerpoint/2010/main" val="150513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2C8B2DAD-DBF5-479F-BE61-74D8F8EC46A8}" type="slidenum">
              <a:rPr lang="et-EE" smtClean="0"/>
              <a:t>10</a:t>
            </a:fld>
            <a:endParaRPr lang="et-EE"/>
          </a:p>
        </p:txBody>
      </p:sp>
    </p:spTree>
    <p:extLst>
      <p:ext uri="{BB962C8B-B14F-4D97-AF65-F5344CB8AC3E}">
        <p14:creationId xmlns:p14="http://schemas.microsoft.com/office/powerpoint/2010/main" val="112810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Käesoleva magistritöö võimalike sotsiaalsete mõjude loetelu koostamisel lähtun kiirrongide mõjude analüüsist ja metroole tehtud uuringust (</a:t>
            </a:r>
            <a:r>
              <a:rPr lang="et-EE" dirty="0" err="1"/>
              <a:t>Nikfalazar</a:t>
            </a:r>
            <a:r>
              <a:rPr lang="et-EE" dirty="0"/>
              <a:t> et </a:t>
            </a:r>
            <a:r>
              <a:rPr lang="et-EE" dirty="0" err="1"/>
              <a:t>al</a:t>
            </a:r>
            <a:r>
              <a:rPr lang="et-EE" dirty="0"/>
              <a:t>. 2014), </a:t>
            </a:r>
            <a:r>
              <a:rPr lang="et-EE" dirty="0" err="1"/>
              <a:t>Vanclay</a:t>
            </a:r>
            <a:r>
              <a:rPr lang="et-EE" dirty="0"/>
              <a:t> (2002) loetelust ning </a:t>
            </a:r>
            <a:r>
              <a:rPr lang="et-EE" dirty="0" err="1"/>
              <a:t>Stevensoni</a:t>
            </a:r>
            <a:r>
              <a:rPr lang="et-EE" dirty="0"/>
              <a:t> (1995) välja pakutud sotsiaalsete mõjude loetelust põhimaanteede puhul. </a:t>
            </a:r>
            <a:r>
              <a:rPr lang="et-EE" dirty="0" err="1"/>
              <a:t>Ex-ante</a:t>
            </a:r>
            <a:r>
              <a:rPr lang="et-EE" dirty="0"/>
              <a:t> hindamise eesmärk on kindlaks määrata kava tulevased tagajärjed enne tegevuse toimumist. Sotsiaalset heaolu näitavad alljärgnevad indikaatorid: Tervis –.rongide tekitatav müra ja vibratsioon mõjutada inimeste tervist (</a:t>
            </a:r>
            <a:r>
              <a:rPr lang="et-EE" dirty="0" err="1"/>
              <a:t>Nikfalazar</a:t>
            </a:r>
            <a:r>
              <a:rPr lang="et-EE" dirty="0"/>
              <a:t> et </a:t>
            </a:r>
            <a:r>
              <a:rPr lang="et-EE" dirty="0" err="1"/>
              <a:t>al</a:t>
            </a:r>
            <a:r>
              <a:rPr lang="et-EE" dirty="0"/>
              <a:t>. 2014). Ebakindlus – inimeste teadlikkus planeeritavate tegevuste suhtes (</a:t>
            </a:r>
            <a:r>
              <a:rPr lang="et-EE" dirty="0" err="1"/>
              <a:t>Vanclay</a:t>
            </a:r>
            <a:r>
              <a:rPr lang="et-EE" dirty="0"/>
              <a:t> 2002).  Meelestatus – elanike positiivne või negatiivne meelestatus planeeritavate tegevuste suhtes võib tuua kaasa vastavate rühmituste moodustamise (</a:t>
            </a:r>
            <a:r>
              <a:rPr lang="et-EE" dirty="0" err="1"/>
              <a:t>Vanclay</a:t>
            </a:r>
            <a:r>
              <a:rPr lang="et-EE" dirty="0"/>
              <a:t> 2002). </a:t>
            </a:r>
          </a:p>
          <a:p>
            <a:r>
              <a:rPr lang="et-EE" dirty="0"/>
              <a:t>Mõju eluolule: Tajutud või tegelik elukeskkonna kvaliteet – kokkupuude tolmu, müra, ohu, lõhna, vibratsiooni, kunstliku valguse, ohutuse või võõraste juuresolekuga (</a:t>
            </a:r>
            <a:r>
              <a:rPr lang="et-EE" dirty="0" err="1"/>
              <a:t>Vanclay</a:t>
            </a:r>
            <a:r>
              <a:rPr lang="et-EE" dirty="0"/>
              <a:t> 2002. Sotsiaalne mugavus – keskkonna füüsikalised omadused, meelelahutus, sotsiaalne taristu ja kuritegevuse tase (</a:t>
            </a:r>
            <a:r>
              <a:rPr lang="et-EE" dirty="0" err="1"/>
              <a:t>Nikfalazar</a:t>
            </a:r>
            <a:r>
              <a:rPr lang="et-EE" dirty="0"/>
              <a:t> et </a:t>
            </a:r>
            <a:r>
              <a:rPr lang="et-EE" dirty="0" err="1"/>
              <a:t>al</a:t>
            </a:r>
            <a:r>
              <a:rPr lang="et-EE" dirty="0"/>
              <a:t>. 2014. Ohutus ja turvalisus – Rongijaamades on väga oluline ka reisijate ohutus ja turvalisus. Sellega tuleb arvestada nii planeerimisel kui ka projekteerimisel (</a:t>
            </a:r>
            <a:r>
              <a:rPr lang="et-EE" dirty="0" err="1"/>
              <a:t>Nikfalazar</a:t>
            </a:r>
            <a:r>
              <a:rPr lang="et-EE" dirty="0"/>
              <a:t> et </a:t>
            </a:r>
            <a:r>
              <a:rPr lang="et-EE" dirty="0" err="1"/>
              <a:t>al</a:t>
            </a:r>
            <a:r>
              <a:rPr lang="et-EE" dirty="0"/>
              <a:t>. 2014). Ligipääsetavus – Kiirraudtee aitab kaasa parema juurdepääsu tekkele töökohtadele ja haridusele ning võimaldab transporti ka nendele, kellel puudub muu võimalus (</a:t>
            </a:r>
            <a:r>
              <a:rPr lang="et-EE" dirty="0" err="1"/>
              <a:t>Nikfalazar</a:t>
            </a:r>
            <a:r>
              <a:rPr lang="et-EE" dirty="0"/>
              <a:t> et </a:t>
            </a:r>
            <a:r>
              <a:rPr lang="et-EE" dirty="0" err="1"/>
              <a:t>al</a:t>
            </a:r>
            <a:r>
              <a:rPr lang="et-EE" dirty="0"/>
              <a:t>. 2014). Parem ligipääsetavus suurendab reisijate ja turistide hulka linnas. (Liikuvus – võime liikuda või liikumise maht. Liikuvuse arvutamisel võetakse arvesse läbitud vahemaid, reisile kulutatud aega ja selle maksumust (</a:t>
            </a:r>
            <a:r>
              <a:rPr lang="et-EE" dirty="0" err="1"/>
              <a:t>Nikfalazar</a:t>
            </a:r>
            <a:r>
              <a:rPr lang="et-EE" dirty="0"/>
              <a:t> et </a:t>
            </a:r>
            <a:r>
              <a:rPr lang="et-EE" dirty="0" err="1"/>
              <a:t>al</a:t>
            </a:r>
            <a:r>
              <a:rPr lang="et-EE" dirty="0"/>
              <a:t>. 2014)).</a:t>
            </a:r>
          </a:p>
          <a:p>
            <a:r>
              <a:rPr lang="et-EE" dirty="0"/>
              <a:t>Mõju ettevõtlusele ja materiaalsele heaolule: Sissetulek – Elanike kasu tuleneb suurenenud ja paranenud juurdepääsuvõimalustest suurlinnadele, samuti töökohtadele (</a:t>
            </a:r>
            <a:r>
              <a:rPr lang="et-EE" dirty="0" err="1"/>
              <a:t>Stevenson</a:t>
            </a:r>
            <a:r>
              <a:rPr lang="et-EE" dirty="0"/>
              <a:t> 1995). Uute ettevõtete teke – Paranenud juurdepääs võib aidata kaasa uute ettevõtlusharude tekkele (</a:t>
            </a:r>
            <a:r>
              <a:rPr lang="et-EE" dirty="0" err="1"/>
              <a:t>Stevenson</a:t>
            </a:r>
            <a:r>
              <a:rPr lang="et-EE" dirty="0"/>
              <a:t> 1995) ning uute büroopindade rajamisele jaama lähiümbruses (</a:t>
            </a:r>
            <a:r>
              <a:rPr lang="et-EE" dirty="0" err="1"/>
              <a:t>Stanke</a:t>
            </a:r>
            <a:r>
              <a:rPr lang="et-EE" dirty="0"/>
              <a:t> 2009). Kinnisvara – jaama juures olev maa on suure väärtusega ja selle hind võib tõusta väga kiirelt, samuti on selles piirkonnas head võimalused kinnisvara arenduseks (</a:t>
            </a:r>
            <a:r>
              <a:rPr lang="et-EE" dirty="0" err="1"/>
              <a:t>Shen</a:t>
            </a:r>
            <a:r>
              <a:rPr lang="et-EE" dirty="0"/>
              <a:t> et </a:t>
            </a:r>
            <a:r>
              <a:rPr lang="et-EE" dirty="0" err="1"/>
              <a:t>al</a:t>
            </a:r>
            <a:r>
              <a:rPr lang="et-EE" dirty="0"/>
              <a:t>. 2014). </a:t>
            </a:r>
          </a:p>
          <a:p>
            <a:endParaRPr lang="et-EE" dirty="0"/>
          </a:p>
          <a:p>
            <a:endParaRPr lang="et-EE" dirty="0"/>
          </a:p>
          <a:p>
            <a:endParaRPr lang="et-EE" dirty="0"/>
          </a:p>
          <a:p>
            <a:endParaRPr lang="et-EE" dirty="0"/>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5404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Mõju tervisele ja sotsiaalsele heaolule. Selle mõju väljaselgitamiseks puudutasid küsimused elanike meelestatust raudteejaama rajamise suhtes; teadlikkust raudteejaama rajamisega kaasnevatest mõjudest; muutusi müratasemes.</a:t>
            </a:r>
          </a:p>
          <a:p>
            <a:r>
              <a:rPr lang="et-EE" dirty="0"/>
              <a:t>Kui üldiselt leiti, et asukoht Papiniidu silla juures on hea, siis üks ekspertidest leidis, et Papiniidu silla juures, kus ühel pool on sild ja teisel pool Liivi tee, on liiga vähe ruumi raudteejaama jaoks.</a:t>
            </a:r>
          </a:p>
          <a:p>
            <a:r>
              <a:rPr lang="et-EE" dirty="0"/>
              <a:t>Raudteejaama rajamise suhtes Pärnu linna Papiniidu silla juurde oli vastajate üldine meelestatus positiivne. Vastajatest 93% olid positiivselt ja 7% negatiivselt meelestatud. </a:t>
            </a:r>
          </a:p>
          <a:p>
            <a:r>
              <a:rPr lang="et-EE" dirty="0"/>
              <a:t>Raudteejaama rajamisega kaasnevatest mõjudest elukeskkonnale olid teadlikud 53% vastanutest. Kõige vähem 63% olid kaasnevatest mõjudest teadlikud 2. grupi (10 min raudteejaamast) vastajad. Vastajad arvasid, et suureneb õnnetuste risk ja halveneb tavaliiklus ning kaob palju elusloodust. </a:t>
            </a:r>
          </a:p>
          <a:p>
            <a:r>
              <a:rPr lang="et-EE" dirty="0"/>
              <a:t>Vibratsiooni kasvu osas väga suurt kindlust ei olnud, küll leidis 75% vastanutest, et müratase suureneb</a:t>
            </a:r>
          </a:p>
          <a:p>
            <a:r>
              <a:rPr lang="et-EE" dirty="0"/>
              <a:t>Mürataseme suurenemist prognoosisid ka eksperdid, kes nägid ette, et on väga oluline välja töötada vastavad leevendusmeetmed kas müratõkkeseina või muu rajatise näol.</a:t>
            </a:r>
          </a:p>
          <a:p>
            <a:endParaRPr lang="et-EE" dirty="0"/>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68069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Teiseks oluliseks valdkonnaks oli mõju eluolule. Läbiviidud küsitluse küsimused puudutasid muutusi inimeste eluolus – täpsemalt soovisin teada vastajate hinnangut turvalisuse ja kuritegevuse muutusele; kiirrongi kasutusele igapäevases liikumises ja reisimises ning raudteejaama ja kesklinna ühenduvusele; võõraste juuresoleku suurenemisele. Kuritegevuse osas leidis 54% vastanutest , et see jääb samaks, ja 19% leidis, et see langeb, ent 27% leidis, et tase tõuseb. Nii nagu kuritegevuse osas, leidsid ka turvalisuse osas 45% vastajatest, et turvalisus ei muutu, või et tõuseb – 31% vastajatest. Kui kuritegevuse tõusu nägi ette 27% vastanutest, siis turvalisuse languse trendi võimalikkust nägi ette 24% vastanutest. Kuid üldiselt leidsid vastajad, et linn suudab turvalisuse selle piirkonnas tagada. Ekspertide arvates kuritegevuse tase ei tõuse, samas turvariskidega tuleb arvestada nii raudteejaama planeerimise kui ka projekteerimise juures. Inimeste liikumiste muutusi kajastavad küsimused puudutasid kiirrongi kasutamist igapäevaseks liikumiseks, sh reisimiseks ja ametialaseks liikumiseks. Küsitlus näitas, et pooled inimesed (53%) hakkavad rongi kasutama igapäevaseks liikumiseks. Ametialase kasutuse osas leidis 13%, et nad hakkavad rongi kasutama tihti, </a:t>
            </a:r>
            <a:r>
              <a:rPr lang="et-EE" dirty="0" err="1"/>
              <a:t>harvemat</a:t>
            </a:r>
            <a:r>
              <a:rPr lang="et-EE" dirty="0"/>
              <a:t> kasutamist leiab rong 51% vastajate meelest ja 36% leidis, et ei hakka rongi ametialaseks liikumiseks kasutama. Vastupidine olukord oli rongi kasutamisel reisimiseks, kus 6% leidis, et ei hakka rongi kasutama, harva kasutamist pooldas 71% ja tihti plaanivad kasutada 23% vastajatest. Ekspertide arvates loovad kiiremad ühendused linnale ja inimestele uued võimalused nii õppimiseks kui töötamiseks, kas siis Tallinnas või Riias. Samas osad küsitlusele vastanutest leidsid, et kiirrong toob kaasa ka ebameeldivusi ja probleeme liikluskoormuse ja liikumispiirangute näol. Ohuna toodi välja asjaolu, et juhul, kui on odavam üürida korter teises linnas kui sõita igapäevaselt tööle kas Tallinna või Riiga, siis pikemas perspektiivis need inimesed lähevad ära, hoolimata kiirest ühendusest. Kohalike transpordiühenduste osas leiavad </a:t>
            </a:r>
            <a:r>
              <a:rPr lang="et-EE" dirty="0" err="1"/>
              <a:t>Yin</a:t>
            </a:r>
            <a:r>
              <a:rPr lang="et-EE" dirty="0"/>
              <a:t> et </a:t>
            </a:r>
            <a:r>
              <a:rPr lang="et-EE" dirty="0" err="1"/>
              <a:t>al</a:t>
            </a:r>
            <a:r>
              <a:rPr lang="et-EE" dirty="0"/>
              <a:t>. (2014), et peale hea avaliku transpordi, sh ühistranspordi ühenduse on väga oluline hea autode ühendus, mis on väga oluline just ärireisijate tarbeks, kes hindavad mugavust ja lühikest reisiaega. Autoühenduste puhul on väga oluline raudteejaama parkimiskorraldus ja võimalus kasutada nii lühiajalist kui ka pikaajalist parkimist ning eeldused taksode kasutamiseks.</a:t>
            </a:r>
          </a:p>
          <a:p>
            <a:r>
              <a:rPr lang="et-EE" dirty="0"/>
              <a:t>Ekspertide arvates tuleb piirkonna ühenduvust eelkõige kesklinnaga tagada seeläbi, et raudteejaam oleks seotud teiste transpordiliikidega. See on väga oluline ka mujalt saabunutele, et inimesed rongi pealt maha tulles suunatakse kesklinna hästi toimiva ühistranspordi abil. Sarnane oli ka vastajate seisukoht, kellest 64% leidis, et ühendus paraneb, ja 31% leidis, et see jääb samaks.</a:t>
            </a:r>
          </a:p>
          <a:p>
            <a:r>
              <a:rPr lang="et-EE" dirty="0"/>
              <a:t>Elukeskkonna kvaliteeti mõjutab võõraste kohalolek, mis võib kaasneda kas sisserändega või on tegemist uute tulijatega, nagu näiteks raudtee ehituseks vajalik ajutine tööjõud. Sotsiaalne mõju ei ole võõraste kohaolek iseenesest, vaid mõjud, mis sellega võivad kaasneda, nagu näiteks konfliktid kohalike ja uute tulijate vahel, alkoholism ja prostitutsioon. Kuna ka raudtee ehitusel võib kaasneda vajadus ajutise lisatööjõu järele, aga arvestades ka Euroopa pagulaskriisiga, tundsin huvi, kuidas vastajad suhtuvad muulaste arvu suurenemisse. Küsitlus näitas, et muulaste arvu suurenemist prognoosis 29% vastanutest, samas seda ei usu 71% vastanutest, kes leidsid, et mingeid suuri muutusi pole ette näha. Pagulaste arvu suurenemist ei prognoosinud ka eksperdid. Nende arvates on Pärnu liiga tähtsusetu ja kui nad tahavad Pärnu tulla, siis tulevad niikuinii ilma raudteetagi. Samas leiti, et põgenike saabumisega tuleb arvestada ja see võib olla linnale suureks ohuks</a:t>
            </a:r>
          </a:p>
          <a:p>
            <a:endParaRPr lang="et-EE" dirty="0"/>
          </a:p>
          <a:p>
            <a:endParaRPr lang="et-EE" dirty="0"/>
          </a:p>
          <a:p>
            <a:endParaRPr lang="et-EE" dirty="0"/>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59380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küsimused puudutasid inimeste heaolu, uute ettevõtete teket, raudtee mõju ettevõtlusele ja teenuste kättesaadavust ning mõju turismile. </a:t>
            </a:r>
          </a:p>
          <a:p>
            <a:r>
              <a:rPr lang="et-EE" dirty="0"/>
              <a:t>Eksperdid leidsid, et peale ettevõtluse hoogustumise annab see võimaluse olemasolevatel ettevõtetel ja haridusasutustel oma tegevusvaldkonda laiendada, tuues vajamineva spetsialisti Riiast või Tallinnast kohale ilma, et ta peaks selle pärast kodu vahetama</a:t>
            </a:r>
          </a:p>
          <a:p>
            <a:r>
              <a:rPr lang="et-EE" dirty="0"/>
              <a:t>Kiirraudtee aitab parandada juurdepääsu töökohtadele ja haridusele ning võimaldab liikuda ka nendel, kellel puudub muu transpordi võimalus. Parem ligipääsetavus suurendab reisijate ja turistide hulka linnas. Tänu linnade paremale ja kiiremale ühendamisele on võimalik välja töötada erinevaid turismitooteid: linna-, äri-, meelelahutus-, kultuuri- ja loodusreisid ning elamuturism. Uued turismitooted aitavad kaasa turistide arvu suurenemisele. Ekspertide hinnangul suurendab kiirraudtee turistide arvu linnas ja sellega tuleb arvestada juba tänastes planeeringutes:</a:t>
            </a:r>
          </a:p>
          <a:p>
            <a:r>
              <a:rPr lang="et-EE" dirty="0"/>
              <a:t>Heaolu paranemist prognoosis 90% vastanutest ja ainult 10% arvas, et raudteejaama rajamine mõjub nende perekonna heaolule pigem negatiivselt.</a:t>
            </a:r>
          </a:p>
          <a:p>
            <a:r>
              <a:rPr lang="et-EE" dirty="0"/>
              <a:t>Ettevõtluse mõju puudutavates küsimustes leidis 87% vastanutest, et raudtee rajamisega tulevad Pärnusse uued ettevõtted. Ainult 13% leidis, et raudtee rajamine ei mõjuta uute ettevõtete teket. </a:t>
            </a:r>
          </a:p>
          <a:p>
            <a:r>
              <a:rPr lang="et-EE" dirty="0"/>
              <a:t>Uute ettevõtetena võiksid kõne alla tulla eelkõige majutuse, kaubanduse ja logistika ning tööstuse valdkonnas tegutsevad ettevõtted . Kokkuvõtvalt hindas üle 90% vastanutest Rail Balticu raudteejaama mõju ettevõtlusele positiivselt</a:t>
            </a:r>
          </a:p>
          <a:p>
            <a:r>
              <a:rPr lang="et-EE" dirty="0"/>
              <a:t>Linna külastavate turistide arv suureneb 94% vastanutest. Ainult 6% leidis, et kiirraudteega ei kaasne turistide arvu muutust.</a:t>
            </a:r>
          </a:p>
          <a:p>
            <a:r>
              <a:rPr lang="et-EE" dirty="0"/>
              <a:t>Teenuse tähtsusest ja kohast igapäevaelus sõltub teenuste kättesaadavuse ja läheduse vajalik tase. Üldise põhimõttena tähendab suurem tähtsus igapäevaelus summaarse ajakulu ja teenuskasutuse vältimatuse mõttes survet suurendada teenuse taristu lähedust ja kättesaadavust elanike elu- ja töökohtadele .Käesolevas magistritöös soovisin teada vastajate arvamust raudteejaama rajamise mõjust teenuste kättesaadavusele.</a:t>
            </a:r>
          </a:p>
          <a:p>
            <a:endParaRPr lang="et-EE" dirty="0"/>
          </a:p>
          <a:p>
            <a:endParaRPr lang="et-EE" dirty="0"/>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207619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8B2DAD-DBF5-479F-BE61-74D8F8EC46A8}" type="slidenum">
              <a:rPr lang="et-EE" smtClean="0"/>
              <a:t>15</a:t>
            </a:fld>
            <a:endParaRPr lang="et-EE"/>
          </a:p>
        </p:txBody>
      </p:sp>
    </p:spTree>
    <p:extLst>
      <p:ext uri="{BB962C8B-B14F-4D97-AF65-F5344CB8AC3E}">
        <p14:creationId xmlns:p14="http://schemas.microsoft.com/office/powerpoint/2010/main" val="3820238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2C8B2DAD-DBF5-479F-BE61-74D8F8EC46A8}" type="slidenum">
              <a:rPr lang="et-EE" smtClean="0"/>
              <a:t>16</a:t>
            </a:fld>
            <a:endParaRPr lang="et-EE"/>
          </a:p>
        </p:txBody>
      </p:sp>
    </p:spTree>
    <p:extLst>
      <p:ext uri="{BB962C8B-B14F-4D97-AF65-F5344CB8AC3E}">
        <p14:creationId xmlns:p14="http://schemas.microsoft.com/office/powerpoint/2010/main" val="151850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2C8B2DAD-DBF5-479F-BE61-74D8F8EC46A8}" type="slidenum">
              <a:rPr lang="et-EE" smtClean="0"/>
              <a:t>2</a:t>
            </a:fld>
            <a:endParaRPr lang="et-EE"/>
          </a:p>
        </p:txBody>
      </p:sp>
    </p:spTree>
    <p:extLst>
      <p:ext uri="{BB962C8B-B14F-4D97-AF65-F5344CB8AC3E}">
        <p14:creationId xmlns:p14="http://schemas.microsoft.com/office/powerpoint/2010/main" val="61253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2C8B2DAD-DBF5-479F-BE61-74D8F8EC46A8}" type="slidenum">
              <a:rPr lang="et-EE" smtClean="0"/>
              <a:t>3</a:t>
            </a:fld>
            <a:endParaRPr lang="et-EE"/>
          </a:p>
        </p:txBody>
      </p:sp>
    </p:spTree>
    <p:extLst>
      <p:ext uri="{BB962C8B-B14F-4D97-AF65-F5344CB8AC3E}">
        <p14:creationId xmlns:p14="http://schemas.microsoft.com/office/powerpoint/2010/main" val="31414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635" indent="-465635">
              <a:buAutoNum type="arabicPeriod"/>
            </a:pPr>
            <a:r>
              <a:rPr lang="et-EE" b="1" dirty="0"/>
              <a:t>Rail Balticu</a:t>
            </a:r>
            <a:r>
              <a:rPr lang="et-EE" dirty="0"/>
              <a:t> projektil on oluline roll Balti riikide </a:t>
            </a:r>
            <a:r>
              <a:rPr lang="et-EE" b="1" dirty="0"/>
              <a:t>majanduse arengu </a:t>
            </a:r>
            <a:r>
              <a:rPr lang="et-EE" b="1" dirty="0" err="1"/>
              <a:t>kiirendajana</a:t>
            </a:r>
            <a:r>
              <a:rPr lang="et-EE" dirty="0"/>
              <a:t>, sest projekti ehitusfaasis luuakse sadu uusi töökohti ning projekt panustab riigi </a:t>
            </a:r>
            <a:r>
              <a:rPr lang="et-EE" b="1" dirty="0" err="1"/>
              <a:t>SKP</a:t>
            </a:r>
            <a:r>
              <a:rPr lang="et-EE" dirty="0" err="1"/>
              <a:t>-sse</a:t>
            </a:r>
            <a:r>
              <a:rPr lang="et-EE" dirty="0"/>
              <a:t> erinevate otseste, kaudsete ja infrastruktuuri investeeringutest tulenevate tegurite kaudu. Rail Baltica kavandatakse osana Euroopa Liidu TEN-T Põhjamere–Balti koridorist, mis seob Euroopa suurimaid sadamaid Rotterdami, Hamburgi ja Antwerpenit läbi Hollandi, Belgia, Saksamaa ja Poola kolme Balti riigiga, ulatudes edasi Soome lahe kaubateede kaudu Soome. Kui projektiga jõutakse tegutsemisfaasi, luuakse infrastruktuuri uusi juhtimise, hoolduse, jaama- ja terminalipõhiseid ning reisijate- ja kaubaveoga seonduvaid pikaajalisi töökohti. Rail Balticu rajamisega luuakse platvorm </a:t>
            </a:r>
            <a:r>
              <a:rPr lang="et-EE" b="1" dirty="0"/>
              <a:t>regionaalse pädevuse ja oskusteabe keskuse </a:t>
            </a:r>
            <a:r>
              <a:rPr lang="et-EE" dirty="0"/>
              <a:t>loomisele. </a:t>
            </a:r>
          </a:p>
          <a:p>
            <a:pPr marL="465635" indent="-465635">
              <a:buAutoNum type="arabicPeriod"/>
            </a:pPr>
            <a:endParaRPr lang="et-EE" dirty="0"/>
          </a:p>
        </p:txBody>
      </p:sp>
      <p:sp>
        <p:nvSpPr>
          <p:cNvPr id="4" name="Slide Number Placeholder 3"/>
          <p:cNvSpPr>
            <a:spLocks noGrp="1"/>
          </p:cNvSpPr>
          <p:nvPr>
            <p:ph type="sldNum" sz="quarter" idx="5"/>
          </p:nvPr>
        </p:nvSpPr>
        <p:spPr/>
        <p:txBody>
          <a:bodyPr/>
          <a:lstStyle/>
          <a:p>
            <a:fld id="{2C8B2DAD-DBF5-479F-BE61-74D8F8EC46A8}" type="slidenum">
              <a:rPr lang="et-EE" smtClean="0"/>
              <a:t>4</a:t>
            </a:fld>
            <a:endParaRPr lang="et-EE"/>
          </a:p>
        </p:txBody>
      </p:sp>
    </p:spTree>
    <p:extLst>
      <p:ext uri="{BB962C8B-B14F-4D97-AF65-F5344CB8AC3E}">
        <p14:creationId xmlns:p14="http://schemas.microsoft.com/office/powerpoint/2010/main" val="182458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2400" dirty="0"/>
              <a:t>Kiirraudtee mõjude kohta (otsesed ja kaudsed) on teinud Yin </a:t>
            </a:r>
            <a:r>
              <a:rPr lang="et-EE" sz="2400" i="1" dirty="0"/>
              <a:t>et al</a:t>
            </a:r>
            <a:r>
              <a:rPr lang="et-EE" sz="2400" dirty="0"/>
              <a:t>. (2014) väga põhjaliku analüüsi, millele tuginedes olen koostanud alljärgneva ülevaate. </a:t>
            </a:r>
          </a:p>
          <a:p>
            <a:r>
              <a:rPr lang="et-EE" sz="2400" dirty="0"/>
              <a:t>Otseste mõjude alla loetakse vähenenud sõiduaeg, modaalne muutus ja integreeritud transpordisüsteem ning mõjud keskkonnale. Vähenenud sõiduaeg on üks olulisemaid kiirraudtee otseseid mõjusid. Näiteks Itaalias läbi viidud uuringu kohaselt (Yin </a:t>
            </a:r>
            <a:r>
              <a:rPr lang="et-EE" sz="2400" i="1" dirty="0"/>
              <a:t>et al</a:t>
            </a:r>
            <a:r>
              <a:rPr lang="et-EE" sz="2400" dirty="0"/>
              <a:t>. 2014) otsustasid vähenenud sõiduaja tõttu kiirraudtee kasuks 71,2% reisijatest.. Siinkohal tuleb muidugi arvestada asjaoluga, et vahemaadel kuni 150 km on kiirraudteel väike eelis tavalise rongi või auto ees paindlikkuse ja ukselt-uksele liikumise variandi osas. Vahemaadel 150−400 km jõuavad kiirraudteeliini kasutavad reisijad kiiremini koju kui kiirteed mööda ning 400−800 km on ukselt-uksele jõudmise osas kõige kiirem kiirrong. Üle 800 km pikkuste vahemaade puhul on kiireim lennuk (Yin </a:t>
            </a:r>
            <a:r>
              <a:rPr lang="et-EE" sz="2400" i="1" dirty="0"/>
              <a:t>et al</a:t>
            </a:r>
            <a:r>
              <a:rPr lang="et-EE" sz="2400" dirty="0"/>
              <a:t>. 2014). Integreeritud transpordisüsteemi juures on linnaregiooni arengu seisukohast erinevate transpordisüsteemide, nagu kohalikud rongid, bussid, sh linnaliinid ja maakonnaliinid jmt, ühendamine kiirraudteega ühisesse võrgustikku (katkematud ühendused, ajatabelid) väga oluline. </a:t>
            </a:r>
            <a:endParaRPr lang="et-EE" dirty="0"/>
          </a:p>
        </p:txBody>
      </p:sp>
      <p:sp>
        <p:nvSpPr>
          <p:cNvPr id="4" name="Slide Number Placeholder 3"/>
          <p:cNvSpPr>
            <a:spLocks noGrp="1"/>
          </p:cNvSpPr>
          <p:nvPr>
            <p:ph type="sldNum" sz="quarter" idx="10"/>
          </p:nvPr>
        </p:nvSpPr>
        <p:spPr/>
        <p:txBody>
          <a:bodyPr/>
          <a:lstStyle/>
          <a:p>
            <a:fld id="{2C8B2DAD-DBF5-479F-BE61-74D8F8EC46A8}" type="slidenum">
              <a:rPr lang="et-EE" smtClean="0"/>
              <a:t>5</a:t>
            </a:fld>
            <a:endParaRPr lang="et-EE"/>
          </a:p>
        </p:txBody>
      </p:sp>
    </p:spTree>
    <p:extLst>
      <p:ext uri="{BB962C8B-B14F-4D97-AF65-F5344CB8AC3E}">
        <p14:creationId xmlns:p14="http://schemas.microsoft.com/office/powerpoint/2010/main" val="332291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Majandusliku arengu kohta toovad Yin et al. (2014) välja, et Londoni linna puhul võib mõjusfääri jagada kolmeks: ühe tunni kaugusel, kahe tunni kaugusel ja enam kui kahe tunni kaugusel olevad linnad. Ühe tunni kaugusel olevates linnades täheldati positiivset mõju teadmismahukates tegevusalades, nii kohapeal kui Londoni kõrvalmõjuna. Kontrastina linnad, mis ei olnud ühendatud kiirraudteeliiniga, jäid oma arengus samale tasemele, tuginedes kohalikele teenustele ja teadmistepõhist ettevõtlust seal ei arenenud. Kahe tunni kaugusel olevad linnad arenesid suuresti transpordi valdkonnas tänu heale kiirraudtee ühendusele Londoniga. Vastandina sama kaugel olevates ilma kiirraudteeliinita linnades oli kõrge töötuse tase, büroode madalad rendihinnad ja teenuste pakkujaks põhiliselt avalik sektor. Enam kui kahe tunni kaugusel oli mõju nõrgem. Urena et al. (2009) leiavad, et ühendus kiirraudteeliiniga aitab keskmise suurusega linnadel ületada traditsioonilist isolatsiooni ja parandab nende asukoha eeliseid. Ühendus loob ka uued võimalused metropolidele kohtumiste, seminaride ja kongresside korraldamiseks või uute äride loomiseks väiksematesse raudteega ühendatud linnades. </a:t>
            </a:r>
          </a:p>
          <a:p>
            <a:r>
              <a:rPr lang="et-EE" dirty="0"/>
              <a:t>Pärnu linna majandust hakkab peale Rail Balticu kiirraudtee valmimist mõjutama kaks linna: Tallinn ja Riia. Prognooside kohaselt sõidab rong Tallinnast Pärnusse kolmveerand tunniga ning Riiga vähem kui kahe tunniga. Hea asukoht loob eeldused teadmismahukate tegevusalade ja transpordivaldkonna arenguks. Pärnu puhul loob see suured võimalused uute töökohtade loomiseks tööstuse ja infotehnoloogia ning logistika valdkonnas. Kohtumiste, seminaride ja kongresside korraldamine Pärnus loob täiendavad võimalused turismisektoris tegutsevatele ettevõtetele.</a:t>
            </a:r>
          </a:p>
          <a:p>
            <a:endParaRPr lang="et-EE" dirty="0"/>
          </a:p>
        </p:txBody>
      </p:sp>
      <p:sp>
        <p:nvSpPr>
          <p:cNvPr id="4" name="Slide Number Placeholder 3"/>
          <p:cNvSpPr>
            <a:spLocks noGrp="1"/>
          </p:cNvSpPr>
          <p:nvPr>
            <p:ph type="sldNum" sz="quarter" idx="10"/>
          </p:nvPr>
        </p:nvSpPr>
        <p:spPr/>
        <p:txBody>
          <a:bodyPr/>
          <a:lstStyle/>
          <a:p>
            <a:fld id="{2C8B2DAD-DBF5-479F-BE61-74D8F8EC46A8}" type="slidenum">
              <a:rPr lang="et-EE" smtClean="0"/>
              <a:t>6</a:t>
            </a:fld>
            <a:endParaRPr lang="et-EE"/>
          </a:p>
        </p:txBody>
      </p:sp>
    </p:spTree>
    <p:extLst>
      <p:ext uri="{BB962C8B-B14F-4D97-AF65-F5344CB8AC3E}">
        <p14:creationId xmlns:p14="http://schemas.microsoft.com/office/powerpoint/2010/main" val="217467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62541">
              <a:defRPr/>
            </a:pPr>
            <a:r>
              <a:rPr lang="et-EE" sz="2400" dirty="0"/>
              <a:t>Stanke (2009) on pakkunud välja kolm kriteeriumit kiirraudteeliini potentsiaalse mõju hindamiseks: linna suurus, asukoht ja kaugus keskustest. Linna suurus on üks kriitilisemaid faktoreid, kuidas kiirraudteeliin mõjutab linna arengut. Selle kriteeriumi parimaks indikaatoriks on nt büroopindade saadavus jaama lähiümbruses. Teiseks kriteeriumiks on asukoht ning kolmandaks kaugus, mida suures osas mõjutab pealinna ja teiste linnade vaheline sõiduaeg. </a:t>
            </a:r>
          </a:p>
          <a:p>
            <a:pPr defTabSz="1862541">
              <a:defRPr/>
            </a:pPr>
            <a:r>
              <a:rPr lang="et-EE" sz="2400" dirty="0"/>
              <a:t>Harmon (2006 vt Yin </a:t>
            </a:r>
            <a:r>
              <a:rPr lang="et-EE" sz="2400" i="1" dirty="0"/>
              <a:t>et al</a:t>
            </a:r>
            <a:r>
              <a:rPr lang="et-EE" sz="2400" dirty="0"/>
              <a:t>. 2014)  leiab, et reisijate sõiduajad võib jagada kolmeks turuks: pendelturg (1 h ja vähem), primaarne turg (1,5−2,5 h) ja kaugturg (üle 2,5 h). Pendelturg annab jõukamatele kodanikele võimaluse kasutada kiirronge igapäevasteks liikumisteks. Primaarne turg annab võimaluse lühiajaliseks tegevuseks sihtpunktis, kas siis ärikohtumisteks või meelelahutuseks. See turg on eriti oluline ärireisijatele. Kolmanda turu sihtgrupiks on jõukamad keskealised paarid, kes kasutavad rongi nädalalõpu- või pikemaks puhkuseks. </a:t>
            </a:r>
          </a:p>
          <a:p>
            <a:endParaRPr lang="et-EE" dirty="0"/>
          </a:p>
        </p:txBody>
      </p:sp>
      <p:sp>
        <p:nvSpPr>
          <p:cNvPr id="4" name="Slide Number Placeholder 3"/>
          <p:cNvSpPr>
            <a:spLocks noGrp="1"/>
          </p:cNvSpPr>
          <p:nvPr>
            <p:ph type="sldNum" sz="quarter" idx="10"/>
          </p:nvPr>
        </p:nvSpPr>
        <p:spPr/>
        <p:txBody>
          <a:bodyPr/>
          <a:lstStyle/>
          <a:p>
            <a:fld id="{2C8B2DAD-DBF5-479F-BE61-74D8F8EC46A8}" type="slidenum">
              <a:rPr lang="et-EE" smtClean="0"/>
              <a:t>7</a:t>
            </a:fld>
            <a:endParaRPr lang="et-EE"/>
          </a:p>
        </p:txBody>
      </p:sp>
    </p:spTree>
    <p:extLst>
      <p:ext uri="{BB962C8B-B14F-4D97-AF65-F5344CB8AC3E}">
        <p14:creationId xmlns:p14="http://schemas.microsoft.com/office/powerpoint/2010/main" val="399457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2C8B2DAD-DBF5-479F-BE61-74D8F8EC46A8}" type="slidenum">
              <a:rPr lang="et-EE" smtClean="0"/>
              <a:t>8</a:t>
            </a:fld>
            <a:endParaRPr lang="et-EE"/>
          </a:p>
        </p:txBody>
      </p:sp>
    </p:spTree>
    <p:extLst>
      <p:ext uri="{BB962C8B-B14F-4D97-AF65-F5344CB8AC3E}">
        <p14:creationId xmlns:p14="http://schemas.microsoft.com/office/powerpoint/2010/main" val="29265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Uurimisala määramisel olen lähtunud </a:t>
            </a:r>
            <a:r>
              <a:rPr lang="et-EE" dirty="0" err="1"/>
              <a:t>Schützi</a:t>
            </a:r>
            <a:r>
              <a:rPr lang="et-EE" dirty="0"/>
              <a:t> koostatud arengualade mudelist, mille järgi eristatakse kolme arengutsooni, kus ligipääsetavus on määrava tähtsusega. Nendeks tsoonideks on primaarne, sekundaarne ja tertsiaarne. Primaarne on 5−10 minuti jalutuskäigu kaugusel jaamast ja sekundaarne 15 minutit täiendava transpordiga ning tertsiaarne enam kui 15 minuti kaugusel kasutades täiendavat transporti jaamani. Kõige suuremad mõjud on kiirraudteel primaarses tsoonis. Selles tsoonis on oluline tagada jalakäijate sujuv ja katkematu liikumine, Kuna asukoht on jaamale nii lähedal, siis on see kohane koht büroo- ja elamispindadeks jõukamale elanikkonnale. Bürood kui ka elamud  on sobilik rajada sekundaarsesse tsooni, kuid hoonete tihedus ja kinnisvara väärtus on selles piirkonnas madalam. Isegi kolmas tsoon saab kasumit paranenud juurdepääsust, kuid seal on mõju juba väiksem. Arenguala mudelist lähtuvalt olengi määranud küsitluse ala, kus raudteejaama mõju on kõige olulisem.  Küsitluse ala määramisel on arvestatud hea tervise juures oleva jalakäija keskmise liikumiskiirusega – 1,5 m/s. Kaardile kantuna tähendab see, et 5 minutit vastab maastikul 410 m, 10 minutit 820 m ja 15 minutit 1230 m. </a:t>
            </a:r>
          </a:p>
          <a:p>
            <a:endParaRPr lang="et-EE" dirty="0"/>
          </a:p>
          <a:p>
            <a:endParaRPr lang="et-EE" dirty="0"/>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303776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373BCD-B7F4-4617-A21F-09E94B526B19}" type="datetimeFigureOut">
              <a:rPr lang="et-EE" smtClean="0"/>
              <a:t>29.11.2019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152669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12707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119067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64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07353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373BCD-B7F4-4617-A21F-09E94B526B19}" type="datetimeFigureOut">
              <a:rPr lang="et-EE" smtClean="0"/>
              <a:t>29.11.2019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09911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373BCD-B7F4-4617-A21F-09E94B526B19}" type="datetimeFigureOut">
              <a:rPr lang="et-EE" smtClean="0"/>
              <a:t>29.11.2019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79266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73BCD-B7F4-4617-A21F-09E94B526B19}" type="datetimeFigureOut">
              <a:rPr lang="et-EE" smtClean="0"/>
              <a:t>29.11.2019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3925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73BCD-B7F4-4617-A21F-09E94B526B19}" type="datetimeFigureOut">
              <a:rPr lang="et-EE" smtClean="0"/>
              <a:t>29.11.2019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151067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73BCD-B7F4-4617-A21F-09E94B526B19}" type="datetimeFigureOut">
              <a:rPr lang="et-EE" smtClean="0"/>
              <a:t>29.11.2019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180287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73BCD-B7F4-4617-A21F-09E94B526B19}" type="datetimeFigureOut">
              <a:rPr lang="et-EE" smtClean="0"/>
              <a:t>29.11.2019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314875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42380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373BCD-B7F4-4617-A21F-09E94B526B19}" type="datetimeFigureOut">
              <a:rPr lang="et-EE" smtClean="0"/>
              <a:t>29.11.2019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347450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373BCD-B7F4-4617-A21F-09E94B526B19}" type="datetimeFigureOut">
              <a:rPr lang="et-EE" smtClean="0"/>
              <a:t>29.11.2019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34839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B373BCD-B7F4-4617-A21F-09E94B526B19}" type="datetimeFigureOut">
              <a:rPr lang="et-EE" smtClean="0"/>
              <a:t>29.11.2019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93924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8910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373BCD-B7F4-4617-A21F-09E94B526B19}" type="datetimeFigureOut">
              <a:rPr lang="et-EE" smtClean="0"/>
              <a:t>29.11.2019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7C11A85-C335-4342-A970-47321565E5BA}" type="slidenum">
              <a:rPr lang="et-EE" smtClean="0"/>
              <a:t>‹#›</a:t>
            </a:fld>
            <a:endParaRPr lang="et-EE"/>
          </a:p>
        </p:txBody>
      </p:sp>
    </p:spTree>
    <p:extLst>
      <p:ext uri="{BB962C8B-B14F-4D97-AF65-F5344CB8AC3E}">
        <p14:creationId xmlns:p14="http://schemas.microsoft.com/office/powerpoint/2010/main" val="261833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B373BCD-B7F4-4617-A21F-09E94B526B19}" type="datetimeFigureOut">
              <a:rPr lang="et-EE" smtClean="0"/>
              <a:t>29.11.2019</a:t>
            </a:fld>
            <a:endParaRPr lang="et-E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t-E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7C11A85-C335-4342-A970-47321565E5BA}" type="slidenum">
              <a:rPr lang="et-EE" smtClean="0"/>
              <a:t>‹#›</a:t>
            </a:fld>
            <a:endParaRPr lang="et-EE"/>
          </a:p>
        </p:txBody>
      </p:sp>
    </p:spTree>
    <p:extLst>
      <p:ext uri="{BB962C8B-B14F-4D97-AF65-F5344CB8AC3E}">
        <p14:creationId xmlns:p14="http://schemas.microsoft.com/office/powerpoint/2010/main" val="49543099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uZiiWAm43Eg?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51984" y="150193"/>
            <a:ext cx="9144000" cy="1707182"/>
          </a:xfrm>
        </p:spPr>
        <p:txBody>
          <a:bodyPr>
            <a:normAutofit/>
          </a:bodyPr>
          <a:lstStyle/>
          <a:p>
            <a:r>
              <a:rPr lang="et-EE" dirty="0"/>
              <a:t>Rail Baltic Pärnu terminal</a:t>
            </a:r>
          </a:p>
        </p:txBody>
      </p:sp>
      <p:sp>
        <p:nvSpPr>
          <p:cNvPr id="3" name="Subtitle 2"/>
          <p:cNvSpPr>
            <a:spLocks noGrp="1"/>
          </p:cNvSpPr>
          <p:nvPr>
            <p:ph type="subTitle" idx="1"/>
          </p:nvPr>
        </p:nvSpPr>
        <p:spPr>
          <a:xfrm>
            <a:off x="1351984" y="1780366"/>
            <a:ext cx="9144000" cy="390540"/>
          </a:xfrm>
        </p:spPr>
        <p:txBody>
          <a:bodyPr>
            <a:normAutofit fontScale="85000" lnSpcReduction="20000"/>
          </a:bodyPr>
          <a:lstStyle/>
          <a:p>
            <a:r>
              <a:rPr lang="et-EE" dirty="0">
                <a:solidFill>
                  <a:schemeClr val="tx1"/>
                </a:solidFill>
              </a:rPr>
              <a:t>Mõjud, muutused, ootused </a:t>
            </a:r>
          </a:p>
        </p:txBody>
      </p:sp>
      <p:sp>
        <p:nvSpPr>
          <p:cNvPr id="4" name="Subtitle 2"/>
          <p:cNvSpPr txBox="1">
            <a:spLocks/>
          </p:cNvSpPr>
          <p:nvPr/>
        </p:nvSpPr>
        <p:spPr>
          <a:xfrm>
            <a:off x="1678699" y="6345238"/>
            <a:ext cx="9144000" cy="51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t-EE" dirty="0">
                <a:solidFill>
                  <a:schemeClr val="bg1"/>
                </a:solidFill>
              </a:rPr>
              <a:t>Kaido Koppel Pärnu Linnavalitsus MA(linnakorraldus)</a:t>
            </a:r>
          </a:p>
        </p:txBody>
      </p:sp>
      <p:sp>
        <p:nvSpPr>
          <p:cNvPr id="5" name="Subtitle 2"/>
          <p:cNvSpPr txBox="1">
            <a:spLocks/>
          </p:cNvSpPr>
          <p:nvPr/>
        </p:nvSpPr>
        <p:spPr>
          <a:xfrm>
            <a:off x="1730972" y="6345238"/>
            <a:ext cx="9144000" cy="51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t-EE" dirty="0">
              <a:solidFill>
                <a:schemeClr val="bg1"/>
              </a:solidFill>
            </a:endParaRPr>
          </a:p>
        </p:txBody>
      </p:sp>
    </p:spTree>
    <p:extLst>
      <p:ext uri="{BB962C8B-B14F-4D97-AF65-F5344CB8AC3E}">
        <p14:creationId xmlns:p14="http://schemas.microsoft.com/office/powerpoint/2010/main" val="143675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09" y="1"/>
            <a:ext cx="11950574" cy="653144"/>
          </a:xfrm>
        </p:spPr>
        <p:txBody>
          <a:bodyPr>
            <a:normAutofit/>
          </a:bodyPr>
          <a:lstStyle/>
          <a:p>
            <a:r>
              <a:rPr lang="et-EE" sz="2800" dirty="0"/>
              <a:t>Juurdepääsu ja arengualade suhe</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026750904"/>
              </p:ext>
            </p:extLst>
          </p:nvPr>
        </p:nvGraphicFramePr>
        <p:xfrm>
          <a:off x="522514" y="653144"/>
          <a:ext cx="11157856" cy="6204857"/>
        </p:xfrm>
        <a:graphic>
          <a:graphicData uri="http://schemas.openxmlformats.org/drawingml/2006/table">
            <a:tbl>
              <a:tblPr firstRow="1" firstCol="1" bandRow="1">
                <a:tableStyleId>{5C22544A-7EE6-4342-B048-85BDC9FD1C3A}</a:tableStyleId>
              </a:tblPr>
              <a:tblGrid>
                <a:gridCol w="2751007">
                  <a:extLst>
                    <a:ext uri="{9D8B030D-6E8A-4147-A177-3AD203B41FA5}">
                      <a16:colId xmlns:a16="http://schemas.microsoft.com/office/drawing/2014/main" val="20000"/>
                    </a:ext>
                  </a:extLst>
                </a:gridCol>
                <a:gridCol w="2953140">
                  <a:extLst>
                    <a:ext uri="{9D8B030D-6E8A-4147-A177-3AD203B41FA5}">
                      <a16:colId xmlns:a16="http://schemas.microsoft.com/office/drawing/2014/main" val="20001"/>
                    </a:ext>
                  </a:extLst>
                </a:gridCol>
                <a:gridCol w="2758635">
                  <a:extLst>
                    <a:ext uri="{9D8B030D-6E8A-4147-A177-3AD203B41FA5}">
                      <a16:colId xmlns:a16="http://schemas.microsoft.com/office/drawing/2014/main" val="20002"/>
                    </a:ext>
                  </a:extLst>
                </a:gridCol>
                <a:gridCol w="2695074">
                  <a:extLst>
                    <a:ext uri="{9D8B030D-6E8A-4147-A177-3AD203B41FA5}">
                      <a16:colId xmlns:a16="http://schemas.microsoft.com/office/drawing/2014/main" val="20003"/>
                    </a:ext>
                  </a:extLst>
                </a:gridCol>
              </a:tblGrid>
              <a:tr h="810024">
                <a:tc>
                  <a:txBody>
                    <a:bodyPr/>
                    <a:lstStyle/>
                    <a:p>
                      <a:pPr algn="just">
                        <a:lnSpc>
                          <a:spcPct val="150000"/>
                        </a:lnSpc>
                        <a:spcAft>
                          <a:spcPts val="0"/>
                        </a:spcAft>
                      </a:pPr>
                      <a:r>
                        <a:rPr lang="et-EE" sz="1200" dirty="0">
                          <a:effectLst/>
                        </a:rPr>
                        <a:t> </a:t>
                      </a:r>
                      <a:endParaRPr lang="et-E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600" dirty="0">
                          <a:effectLst/>
                        </a:rPr>
                        <a:t>Primaarne arengutsoon</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600" dirty="0">
                          <a:effectLst/>
                        </a:rPr>
                        <a:t>Sekundaarne arengutsoon</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600" dirty="0">
                          <a:effectLst/>
                        </a:rPr>
                        <a:t>Tertsiaarne arengutsoon</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71919">
                <a:tc>
                  <a:txBody>
                    <a:bodyPr/>
                    <a:lstStyle/>
                    <a:p>
                      <a:pPr algn="just">
                        <a:lnSpc>
                          <a:spcPct val="150000"/>
                        </a:lnSpc>
                        <a:spcAft>
                          <a:spcPts val="0"/>
                        </a:spcAft>
                      </a:pPr>
                      <a:r>
                        <a:rPr lang="et-EE" sz="1600" dirty="0">
                          <a:effectLst/>
                        </a:rPr>
                        <a:t>Juurdepääs raudteejaamani ja raudteejaamast</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Otseühendus jalgsi 5−10 min või katkematu transpor­diliiklusega</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Kaudne &lt;15 min, täiendava transpor­diga </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Kaudne &gt;15 min, täiendava trans­por­diga </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71919">
                <a:tc>
                  <a:txBody>
                    <a:bodyPr/>
                    <a:lstStyle/>
                    <a:p>
                      <a:pPr algn="just">
                        <a:lnSpc>
                          <a:spcPct val="150000"/>
                        </a:lnSpc>
                        <a:spcAft>
                          <a:spcPts val="0"/>
                        </a:spcAft>
                      </a:pPr>
                      <a:r>
                        <a:rPr lang="et-EE" sz="1600" dirty="0">
                          <a:effectLst/>
                        </a:rPr>
                        <a:t>Arengupotensiaal</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Väga kõrge kva­li­teediga kohalikud või rahvusvahelised funktsioonid</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Kõrge kvaliteediga arendus</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Erinevad funktsioonid</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40971">
                <a:tc>
                  <a:txBody>
                    <a:bodyPr/>
                    <a:lstStyle/>
                    <a:p>
                      <a:pPr algn="just">
                        <a:lnSpc>
                          <a:spcPct val="150000"/>
                        </a:lnSpc>
                        <a:spcAft>
                          <a:spcPts val="0"/>
                        </a:spcAft>
                      </a:pPr>
                      <a:r>
                        <a:rPr lang="et-EE" sz="1600" dirty="0">
                          <a:effectLst/>
                        </a:rPr>
                        <a:t>Ehitustihedus</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Väga kõrge</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a:effectLst/>
                        </a:rPr>
                        <a:t>Kõrge</a:t>
                      </a:r>
                      <a:endParaRPr lang="et-E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Sõltub konkreetsest situatsioonist</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10024">
                <a:tc>
                  <a:txBody>
                    <a:bodyPr/>
                    <a:lstStyle/>
                    <a:p>
                      <a:pPr algn="just">
                        <a:lnSpc>
                          <a:spcPct val="150000"/>
                        </a:lnSpc>
                        <a:spcAft>
                          <a:spcPts val="0"/>
                        </a:spcAft>
                      </a:pPr>
                      <a:r>
                        <a:rPr lang="et-EE" sz="1600" dirty="0">
                          <a:effectLst/>
                        </a:rPr>
                        <a:t>Arengu dünaamika</a:t>
                      </a:r>
                      <a:endParaRPr lang="et-EE"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a:effectLst/>
                        </a:rPr>
                        <a:t>Väga kõrge</a:t>
                      </a:r>
                      <a:endParaRPr lang="et-E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a:effectLst/>
                        </a:rPr>
                        <a:t>Kõrge</a:t>
                      </a:r>
                      <a:endParaRPr lang="et-EE"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t-EE" sz="1800" dirty="0">
                          <a:effectLst/>
                        </a:rPr>
                        <a:t>Madal, tagasihoidlik</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31829D13-C0A0-41C1-87D0-3111CB12F6BA}"/>
              </a:ext>
            </a:extLst>
          </p:cNvPr>
          <p:cNvSpPr/>
          <p:nvPr/>
        </p:nvSpPr>
        <p:spPr>
          <a:xfrm>
            <a:off x="10614132" y="6488668"/>
            <a:ext cx="1538819" cy="369332"/>
          </a:xfrm>
          <a:prstGeom prst="rect">
            <a:avLst/>
          </a:prstGeom>
        </p:spPr>
        <p:txBody>
          <a:bodyPr wrap="none">
            <a:spAutoFit/>
          </a:bodyPr>
          <a:lstStyle/>
          <a:p>
            <a:r>
              <a:rPr lang="et-EE" dirty="0"/>
              <a:t>A:Schütz ja Yin</a:t>
            </a:r>
          </a:p>
        </p:txBody>
      </p:sp>
    </p:spTree>
    <p:extLst>
      <p:ext uri="{BB962C8B-B14F-4D97-AF65-F5344CB8AC3E}">
        <p14:creationId xmlns:p14="http://schemas.microsoft.com/office/powerpoint/2010/main" val="49020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4" y="0"/>
            <a:ext cx="10364451" cy="626723"/>
          </a:xfrm>
        </p:spPr>
        <p:txBody>
          <a:bodyPr>
            <a:normAutofit/>
          </a:bodyPr>
          <a:lstStyle/>
          <a:p>
            <a:r>
              <a:rPr lang="et-EE" cap="none" dirty="0">
                <a:latin typeface="Times New Roman" panose="02020603050405020304" pitchFamily="18" charset="0"/>
                <a:cs typeface="Times New Roman" panose="02020603050405020304" pitchFamily="18" charset="0"/>
              </a:rPr>
              <a:t>E</a:t>
            </a:r>
            <a:r>
              <a:rPr lang="sv-SE" cap="none" dirty="0">
                <a:latin typeface="Times New Roman" panose="02020603050405020304" pitchFamily="18" charset="0"/>
                <a:cs typeface="Times New Roman" panose="02020603050405020304" pitchFamily="18" charset="0"/>
              </a:rPr>
              <a:t>x-ante hindami</a:t>
            </a:r>
            <a:r>
              <a:rPr lang="et-EE" cap="none" dirty="0">
                <a:latin typeface="Times New Roman" panose="02020603050405020304" pitchFamily="18" charset="0"/>
                <a:cs typeface="Times New Roman" panose="02020603050405020304" pitchFamily="18" charset="0"/>
              </a:rPr>
              <a:t>ne</a:t>
            </a:r>
          </a:p>
        </p:txBody>
      </p:sp>
      <p:graphicFrame>
        <p:nvGraphicFramePr>
          <p:cNvPr id="4" name="Content Placeholder 3"/>
          <p:cNvGraphicFramePr>
            <a:graphicFrameLocks noGrp="1"/>
          </p:cNvGraphicFramePr>
          <p:nvPr>
            <p:ph sz="quarter" idx="13"/>
          </p:nvPr>
        </p:nvGraphicFramePr>
        <p:xfrm>
          <a:off x="293914" y="626723"/>
          <a:ext cx="11642272" cy="6231276"/>
        </p:xfrm>
        <a:graphic>
          <a:graphicData uri="http://schemas.openxmlformats.org/drawingml/2006/table">
            <a:tbl>
              <a:tblPr firstRow="1" firstCol="1" bandRow="1"/>
              <a:tblGrid>
                <a:gridCol w="4064039">
                  <a:extLst>
                    <a:ext uri="{9D8B030D-6E8A-4147-A177-3AD203B41FA5}">
                      <a16:colId xmlns:a16="http://schemas.microsoft.com/office/drawing/2014/main" val="20000"/>
                    </a:ext>
                  </a:extLst>
                </a:gridCol>
                <a:gridCol w="7578233">
                  <a:extLst>
                    <a:ext uri="{9D8B030D-6E8A-4147-A177-3AD203B41FA5}">
                      <a16:colId xmlns:a16="http://schemas.microsoft.com/office/drawing/2014/main" val="20001"/>
                    </a:ext>
                  </a:extLst>
                </a:gridCol>
              </a:tblGrid>
              <a:tr h="409911">
                <a:tc>
                  <a:txBody>
                    <a:bodyPr/>
                    <a:lstStyle/>
                    <a:p>
                      <a:pPr algn="just">
                        <a:lnSpc>
                          <a:spcPct val="150000"/>
                        </a:lnSpc>
                        <a:spcAft>
                          <a:spcPts val="0"/>
                        </a:spcAft>
                      </a:pPr>
                      <a:r>
                        <a:rPr lang="et-EE" sz="1600" b="1" dirty="0">
                          <a:solidFill>
                            <a:srgbClr val="000000"/>
                          </a:solidFill>
                          <a:effectLst/>
                          <a:latin typeface="Times New Roman" panose="02020603050405020304" pitchFamily="18" charset="0"/>
                          <a:ea typeface="Calibri" panose="020F0502020204030204" pitchFamily="34" charset="0"/>
                        </a:rPr>
                        <a:t>Sotsiaalne mõju</a:t>
                      </a:r>
                      <a:endParaRPr lang="et-EE"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t-EE" sz="1600" b="1" dirty="0">
                          <a:solidFill>
                            <a:srgbClr val="000000"/>
                          </a:solidFill>
                          <a:effectLst/>
                          <a:latin typeface="Times New Roman" panose="02020603050405020304" pitchFamily="18" charset="0"/>
                          <a:ea typeface="Calibri" panose="020F0502020204030204" pitchFamily="34" charset="0"/>
                        </a:rPr>
                        <a:t>Indikaator</a:t>
                      </a:r>
                      <a:endParaRPr lang="et-EE"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3427">
                <a:tc>
                  <a:txBody>
                    <a:bodyPr/>
                    <a:lstStyle/>
                    <a:p>
                      <a:pPr algn="just">
                        <a:lnSpc>
                          <a:spcPct val="150000"/>
                        </a:lnSpc>
                        <a:spcAft>
                          <a:spcPts val="0"/>
                        </a:spcAft>
                      </a:pPr>
                      <a:r>
                        <a:rPr lang="et-EE" sz="1800" dirty="0">
                          <a:solidFill>
                            <a:srgbClr val="000000"/>
                          </a:solidFill>
                          <a:effectLst/>
                          <a:latin typeface="Times New Roman" panose="02020603050405020304" pitchFamily="18" charset="0"/>
                          <a:ea typeface="Calibri" panose="020F0502020204030204" pitchFamily="34" charset="0"/>
                        </a:rPr>
                        <a:t>Mõju tervisele ja sotsiaalsele heaolule</a:t>
                      </a:r>
                      <a:endParaRPr lang="et-EE"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Tervis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Kindlustunde muutus</a:t>
                      </a:r>
                      <a:r>
                        <a:rPr lang="et-EE" sz="1600" dirty="0">
                          <a:solidFill>
                            <a:schemeClr val="tx1"/>
                          </a:solidFill>
                          <a:effectLst/>
                          <a:latin typeface="Times New Roman" panose="02020603050405020304" pitchFamily="18" charset="0"/>
                          <a:ea typeface="Calibri" panose="020F0502020204030204" pitchFamily="34" charset="0"/>
                        </a:rPr>
                        <a:t>,</a:t>
                      </a:r>
                      <a:r>
                        <a:rPr lang="et-EE" sz="1600" baseline="0" dirty="0">
                          <a:solidFill>
                            <a:schemeClr val="tx1"/>
                          </a:solidFill>
                          <a:effectLst/>
                          <a:latin typeface="Times New Roman" panose="02020603050405020304" pitchFamily="18" charset="0"/>
                          <a:ea typeface="Calibri" panose="020F0502020204030204" pitchFamily="34" charset="0"/>
                        </a:rPr>
                        <a:t> </a:t>
                      </a:r>
                      <a:r>
                        <a:rPr lang="et-EE" sz="1600" dirty="0">
                          <a:solidFill>
                            <a:srgbClr val="000000"/>
                          </a:solidFill>
                          <a:effectLst/>
                          <a:latin typeface="Times New Roman" panose="02020603050405020304" pitchFamily="18" charset="0"/>
                          <a:ea typeface="Calibri" panose="020F0502020204030204" pitchFamily="34" charset="0"/>
                        </a:rPr>
                        <a:t>Meelestatuse muutus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effectLst/>
                          <a:latin typeface="Times New Roman" panose="02020603050405020304" pitchFamily="18" charset="0"/>
                          <a:ea typeface="Calibri" panose="020F0502020204030204" pitchFamily="34" charset="0"/>
                        </a:rPr>
                        <a:t>Elukeskkonna kvaliteedi muutus (tolm, müra, oht, lõhn ja vibratsioon)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4378">
                <a:tc>
                  <a:txBody>
                    <a:bodyPr/>
                    <a:lstStyle/>
                    <a:p>
                      <a:pPr algn="just">
                        <a:lnSpc>
                          <a:spcPct val="150000"/>
                        </a:lnSpc>
                        <a:spcAft>
                          <a:spcPts val="0"/>
                        </a:spcAft>
                      </a:pPr>
                      <a:r>
                        <a:rPr lang="et-EE" sz="1800" dirty="0">
                          <a:solidFill>
                            <a:srgbClr val="000000"/>
                          </a:solidFill>
                          <a:effectLst/>
                          <a:latin typeface="Times New Roman" panose="02020603050405020304" pitchFamily="18" charset="0"/>
                          <a:ea typeface="Calibri" panose="020F0502020204030204" pitchFamily="34" charset="0"/>
                        </a:rPr>
                        <a:t>Mõju eluolule</a:t>
                      </a:r>
                      <a:endParaRPr lang="et-EE"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t-EE" sz="1600" dirty="0">
                          <a:effectLst/>
                          <a:latin typeface="Times New Roman" panose="02020603050405020304" pitchFamily="18" charset="0"/>
                          <a:ea typeface="Calibri" panose="020F0502020204030204" pitchFamily="34" charset="0"/>
                        </a:rPr>
                        <a:t>Elukeskkonna kvaliteedi muutus (tolm, müra, oht, lõhn ja vibratsioon)</a:t>
                      </a: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Sotsiaalse mugavuse muutus (keskkonna füüsikalised omadused, meelelahutus, esteetika, sotsiaalne taristu ja kuritegevuse tase)</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effectLst/>
                          <a:latin typeface="Times New Roman" panose="02020603050405020304" pitchFamily="18" charset="0"/>
                          <a:ea typeface="Times New Roman" panose="02020603050405020304" pitchFamily="18" charset="0"/>
                        </a:rPr>
                        <a:t>Ohutus ja turvalisus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Ligipääsetavuse muutus</a:t>
                      </a:r>
                      <a:r>
                        <a:rPr lang="et-EE" sz="1600" dirty="0">
                          <a:solidFill>
                            <a:schemeClr val="tx1"/>
                          </a:solidFill>
                          <a:effectLst/>
                          <a:latin typeface="Times New Roman" panose="02020603050405020304" pitchFamily="18" charset="0"/>
                          <a:ea typeface="Calibri" panose="020F0502020204030204" pitchFamily="34" charset="0"/>
                        </a:rPr>
                        <a:t>,</a:t>
                      </a:r>
                      <a:r>
                        <a:rPr lang="et-EE" sz="1600" baseline="0" dirty="0">
                          <a:solidFill>
                            <a:schemeClr val="tx1"/>
                          </a:solidFill>
                          <a:effectLst/>
                          <a:latin typeface="Times New Roman" panose="02020603050405020304" pitchFamily="18" charset="0"/>
                          <a:ea typeface="Calibri" panose="020F0502020204030204" pitchFamily="34" charset="0"/>
                        </a:rPr>
                        <a:t> </a:t>
                      </a:r>
                      <a:r>
                        <a:rPr lang="et-EE" sz="1600" dirty="0">
                          <a:solidFill>
                            <a:srgbClr val="000000"/>
                          </a:solidFill>
                          <a:effectLst/>
                          <a:latin typeface="Times New Roman" panose="02020603050405020304" pitchFamily="18" charset="0"/>
                          <a:ea typeface="Calibri" panose="020F0502020204030204" pitchFamily="34" charset="0"/>
                        </a:rPr>
                        <a:t>Liikuvuse muutus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Turistide arvu muutus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Muulaste arvu muutus</a:t>
                      </a:r>
                      <a:endParaRPr lang="et-EE"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3560">
                <a:tc>
                  <a:txBody>
                    <a:bodyPr/>
                    <a:lstStyle/>
                    <a:p>
                      <a:pPr algn="just">
                        <a:lnSpc>
                          <a:spcPct val="150000"/>
                        </a:lnSpc>
                        <a:spcAft>
                          <a:spcPts val="0"/>
                        </a:spcAft>
                      </a:pPr>
                      <a:r>
                        <a:rPr lang="et-EE" sz="1800" dirty="0">
                          <a:solidFill>
                            <a:srgbClr val="000000"/>
                          </a:solidFill>
                          <a:effectLst/>
                          <a:latin typeface="Times New Roman" panose="02020603050405020304" pitchFamily="18" charset="0"/>
                          <a:ea typeface="Calibri" panose="020F0502020204030204" pitchFamily="34" charset="0"/>
                        </a:rPr>
                        <a:t>Mõju ettevõtlusele ja materiaalsele heaolule</a:t>
                      </a:r>
                      <a:endParaRPr lang="et-EE"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Ettevõtluskeskkonna muutus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Turistide arvu muutus </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Maine muutus</a:t>
                      </a:r>
                      <a:endParaRPr lang="et-EE" sz="1600" dirty="0">
                        <a:effectLst/>
                        <a:latin typeface="Times New Roman" panose="02020603050405020304" pitchFamily="18" charset="0"/>
                        <a:ea typeface="Calibri" panose="020F0502020204030204" pitchFamily="34" charset="0"/>
                      </a:endParaRPr>
                    </a:p>
                    <a:p>
                      <a:pPr algn="just">
                        <a:lnSpc>
                          <a:spcPct val="150000"/>
                        </a:lnSpc>
                        <a:spcAft>
                          <a:spcPts val="0"/>
                        </a:spcAft>
                      </a:pPr>
                      <a:r>
                        <a:rPr lang="et-EE" sz="1600" dirty="0">
                          <a:solidFill>
                            <a:srgbClr val="000000"/>
                          </a:solidFill>
                          <a:effectLst/>
                          <a:latin typeface="Times New Roman" panose="02020603050405020304" pitchFamily="18" charset="0"/>
                          <a:ea typeface="Calibri" panose="020F0502020204030204" pitchFamily="34" charset="0"/>
                        </a:rPr>
                        <a:t>Heaolu muutus</a:t>
                      </a:r>
                      <a:endParaRPr lang="et-EE"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46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4" y="0"/>
            <a:ext cx="10364451" cy="626723"/>
          </a:xfrm>
        </p:spPr>
        <p:txBody>
          <a:bodyPr>
            <a:normAutofit/>
          </a:bodyPr>
          <a:lstStyle/>
          <a:p>
            <a:r>
              <a:rPr lang="fi-FI" cap="none" dirty="0">
                <a:latin typeface="Times New Roman" panose="02020603050405020304" pitchFamily="18" charset="0"/>
                <a:cs typeface="Times New Roman" panose="02020603050405020304" pitchFamily="18" charset="0"/>
              </a:rPr>
              <a:t>Mõju tervisele ja sotsiaalsele heaolule</a:t>
            </a:r>
            <a:endParaRPr lang="et-EE" cap="none"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3"/>
          </p:nvPr>
        </p:nvSpPr>
        <p:spPr>
          <a:xfrm>
            <a:off x="913773" y="698644"/>
            <a:ext cx="10841451" cy="5485340"/>
          </a:xfrm>
          <a:prstGeom prst="rect">
            <a:avLst/>
          </a:prstGeom>
        </p:spPr>
        <p:txBody>
          <a:bodyPr>
            <a:noAutofit/>
          </a:bodyPr>
          <a:lstStyle/>
          <a:p>
            <a:pPr>
              <a:lnSpc>
                <a:spcPct val="200000"/>
              </a:lnSpc>
            </a:pPr>
            <a:r>
              <a:rPr lang="et-EE" sz="2400" cap="none" dirty="0">
                <a:latin typeface="Times New Roman" panose="02020603050405020304" pitchFamily="18" charset="0"/>
                <a:cs typeface="Times New Roman" panose="02020603050405020304" pitchFamily="18" charset="0"/>
              </a:rPr>
              <a:t>Meelestatus – 93% positiivsed, </a:t>
            </a:r>
          </a:p>
          <a:p>
            <a:pPr>
              <a:lnSpc>
                <a:spcPct val="200000"/>
              </a:lnSpc>
            </a:pPr>
            <a:r>
              <a:rPr lang="et-EE" sz="2400" cap="none" dirty="0">
                <a:latin typeface="Times New Roman" panose="02020603050405020304" pitchFamily="18" charset="0"/>
                <a:cs typeface="Times New Roman" panose="02020603050405020304" pitchFamily="18" charset="0"/>
              </a:rPr>
              <a:t>Teadlikkus mõjudest – 53%</a:t>
            </a:r>
          </a:p>
          <a:p>
            <a:pPr>
              <a:lnSpc>
                <a:spcPct val="200000"/>
              </a:lnSpc>
            </a:pPr>
            <a:r>
              <a:rPr lang="et-EE" sz="2400" cap="none" dirty="0">
                <a:latin typeface="Times New Roman" panose="02020603050405020304" pitchFamily="18" charset="0"/>
                <a:cs typeface="Times New Roman" panose="02020603050405020304" pitchFamily="18" charset="0"/>
              </a:rPr>
              <a:t>Müratase tõuseb 75%</a:t>
            </a:r>
          </a:p>
          <a:p>
            <a:pPr>
              <a:lnSpc>
                <a:spcPct val="200000"/>
              </a:lnSpc>
            </a:pPr>
            <a:endParaRPr lang="et-EE" sz="2400" cap="none"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FD6963C-37EF-4D94-A5A3-858338B83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1507"/>
            <a:ext cx="6128657" cy="3495250"/>
          </a:xfrm>
          <a:prstGeom prst="rect">
            <a:avLst/>
          </a:prstGeom>
        </p:spPr>
      </p:pic>
      <p:pic>
        <p:nvPicPr>
          <p:cNvPr id="5" name="Picture 4">
            <a:extLst>
              <a:ext uri="{FF2B5EF4-FFF2-40B4-BE49-F238E27FC236}">
                <a16:creationId xmlns:a16="http://schemas.microsoft.com/office/drawing/2014/main" id="{18246F6C-F6F0-4307-9898-216C4BE79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416" y="3411507"/>
            <a:ext cx="6758584" cy="3495250"/>
          </a:xfrm>
          <a:prstGeom prst="rect">
            <a:avLst/>
          </a:prstGeom>
        </p:spPr>
      </p:pic>
    </p:spTree>
    <p:extLst>
      <p:ext uri="{BB962C8B-B14F-4D97-AF65-F5344CB8AC3E}">
        <p14:creationId xmlns:p14="http://schemas.microsoft.com/office/powerpoint/2010/main" val="201582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4" y="0"/>
            <a:ext cx="10364451" cy="626723"/>
          </a:xfrm>
        </p:spPr>
        <p:txBody>
          <a:bodyPr>
            <a:normAutofit/>
          </a:bodyPr>
          <a:lstStyle/>
          <a:p>
            <a:r>
              <a:rPr lang="fi-FI" cap="none" dirty="0">
                <a:latin typeface="Times New Roman" panose="02020603050405020304" pitchFamily="18" charset="0"/>
                <a:cs typeface="Times New Roman" panose="02020603050405020304" pitchFamily="18" charset="0"/>
              </a:rPr>
              <a:t>Mõju eluolule</a:t>
            </a:r>
            <a:endParaRPr lang="et-EE" cap="none"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3"/>
          </p:nvPr>
        </p:nvSpPr>
        <p:spPr>
          <a:xfrm>
            <a:off x="675274" y="873196"/>
            <a:ext cx="10841451" cy="5111607"/>
          </a:xfrm>
          <a:prstGeom prst="rect">
            <a:avLst/>
          </a:prstGeom>
        </p:spPr>
        <p:txBody>
          <a:bodyPr>
            <a:noAutofit/>
          </a:bodyPr>
          <a:lstStyle/>
          <a:p>
            <a:pPr>
              <a:lnSpc>
                <a:spcPct val="150000"/>
              </a:lnSpc>
            </a:pPr>
            <a:r>
              <a:rPr lang="et-EE" sz="2400" cap="none" dirty="0">
                <a:latin typeface="Times New Roman" panose="02020603050405020304" pitchFamily="18" charset="0"/>
                <a:cs typeface="Times New Roman" panose="02020603050405020304" pitchFamily="18" charset="0"/>
              </a:rPr>
              <a:t>Kuritegevus – 54% ei muutu</a:t>
            </a:r>
          </a:p>
          <a:p>
            <a:pPr>
              <a:lnSpc>
                <a:spcPct val="150000"/>
              </a:lnSpc>
            </a:pPr>
            <a:r>
              <a:rPr lang="et-EE" sz="2400" cap="none" dirty="0">
                <a:latin typeface="Times New Roman" panose="02020603050405020304" pitchFamily="18" charset="0"/>
                <a:cs typeface="Times New Roman" panose="02020603050405020304" pitchFamily="18" charset="0"/>
              </a:rPr>
              <a:t>Turvalisus – 45% ei muutu</a:t>
            </a:r>
          </a:p>
          <a:p>
            <a:pPr>
              <a:lnSpc>
                <a:spcPct val="150000"/>
              </a:lnSpc>
            </a:pPr>
            <a:r>
              <a:rPr lang="et-EE" sz="2400" cap="none" dirty="0">
                <a:latin typeface="Times New Roman" panose="02020603050405020304" pitchFamily="18" charset="0"/>
                <a:cs typeface="Times New Roman" panose="02020603050405020304" pitchFamily="18" charset="0"/>
              </a:rPr>
              <a:t> Igapäevane rongi kasutus – 53%</a:t>
            </a:r>
          </a:p>
          <a:p>
            <a:pPr>
              <a:lnSpc>
                <a:spcPct val="150000"/>
              </a:lnSpc>
            </a:pPr>
            <a:r>
              <a:rPr lang="et-EE" sz="2400" cap="none" dirty="0">
                <a:latin typeface="Times New Roman" panose="02020603050405020304" pitchFamily="18" charset="0"/>
                <a:cs typeface="Times New Roman" panose="02020603050405020304" pitchFamily="18" charset="0"/>
              </a:rPr>
              <a:t>Ametialane kasutus – 51% harva</a:t>
            </a:r>
          </a:p>
          <a:p>
            <a:pPr>
              <a:lnSpc>
                <a:spcPct val="150000"/>
              </a:lnSpc>
            </a:pPr>
            <a:r>
              <a:rPr lang="et-EE" sz="2400" cap="none" dirty="0">
                <a:latin typeface="Times New Roman" panose="02020603050405020304" pitchFamily="18" charset="0"/>
                <a:cs typeface="Times New Roman" panose="02020603050405020304" pitchFamily="18" charset="0"/>
              </a:rPr>
              <a:t>Reisimiseks kasutus – 71% harva</a:t>
            </a:r>
          </a:p>
          <a:p>
            <a:pPr>
              <a:lnSpc>
                <a:spcPct val="150000"/>
              </a:lnSpc>
            </a:pPr>
            <a:r>
              <a:rPr lang="et-EE" sz="2400" cap="none" dirty="0">
                <a:latin typeface="Times New Roman" panose="02020603050405020304" pitchFamily="18" charset="0"/>
                <a:cs typeface="Times New Roman" panose="02020603050405020304" pitchFamily="18" charset="0"/>
              </a:rPr>
              <a:t>Piirkonna ühenduvus – 64% paraneb</a:t>
            </a:r>
          </a:p>
          <a:p>
            <a:pPr>
              <a:lnSpc>
                <a:spcPct val="150000"/>
              </a:lnSpc>
            </a:pPr>
            <a:r>
              <a:rPr lang="et-EE" sz="2400" cap="none" dirty="0">
                <a:latin typeface="Times New Roman" panose="02020603050405020304" pitchFamily="18" charset="0"/>
                <a:cs typeface="Times New Roman" panose="02020603050405020304" pitchFamily="18" charset="0"/>
              </a:rPr>
              <a:t>Muullaste arvu muutus – 71% ei muutu</a:t>
            </a:r>
          </a:p>
          <a:p>
            <a:pPr>
              <a:lnSpc>
                <a:spcPct val="200000"/>
              </a:lnSpc>
            </a:pPr>
            <a:endParaRPr lang="et-EE" sz="2400" cap="none"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98FB912-E4F5-42AC-8DF0-B6FF557BA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907314" y="2144485"/>
            <a:ext cx="6284684" cy="4713513"/>
          </a:xfrm>
          <a:prstGeom prst="rect">
            <a:avLst/>
          </a:prstGeom>
        </p:spPr>
      </p:pic>
    </p:spTree>
    <p:extLst>
      <p:ext uri="{BB962C8B-B14F-4D97-AF65-F5344CB8AC3E}">
        <p14:creationId xmlns:p14="http://schemas.microsoft.com/office/powerpoint/2010/main" val="22691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74" y="0"/>
            <a:ext cx="10364451" cy="626723"/>
          </a:xfrm>
        </p:spPr>
        <p:txBody>
          <a:bodyPr>
            <a:normAutofit/>
          </a:bodyPr>
          <a:lstStyle/>
          <a:p>
            <a:r>
              <a:rPr lang="fi-FI" cap="none" dirty="0">
                <a:latin typeface="Times New Roman" panose="02020603050405020304" pitchFamily="18" charset="0"/>
                <a:cs typeface="Times New Roman" panose="02020603050405020304" pitchFamily="18" charset="0"/>
              </a:rPr>
              <a:t>Mõju ettevõtlusele ja materiaalsele heaolule </a:t>
            </a:r>
          </a:p>
        </p:txBody>
      </p:sp>
      <p:sp>
        <p:nvSpPr>
          <p:cNvPr id="2" name="Content Placeholder 1"/>
          <p:cNvSpPr>
            <a:spLocks noGrp="1"/>
          </p:cNvSpPr>
          <p:nvPr>
            <p:ph sz="quarter" idx="13"/>
          </p:nvPr>
        </p:nvSpPr>
        <p:spPr>
          <a:xfrm>
            <a:off x="913774" y="927244"/>
            <a:ext cx="10620886" cy="5197332"/>
          </a:xfrm>
          <a:prstGeom prst="rect">
            <a:avLst/>
          </a:prstGeom>
        </p:spPr>
        <p:txBody>
          <a:bodyPr>
            <a:normAutofit lnSpcReduction="10000"/>
          </a:bodyPr>
          <a:lstStyle/>
          <a:p>
            <a:pPr>
              <a:lnSpc>
                <a:spcPct val="150000"/>
              </a:lnSpc>
            </a:pPr>
            <a:r>
              <a:rPr lang="et-EE" sz="2400" cap="none" dirty="0">
                <a:latin typeface="Times New Roman" panose="02020603050405020304" pitchFamily="18" charset="0"/>
                <a:cs typeface="Times New Roman" panose="02020603050405020304" pitchFamily="18" charset="0"/>
              </a:rPr>
              <a:t>Heaolu – 90% positiivne 10% negatiivne </a:t>
            </a:r>
          </a:p>
          <a:p>
            <a:pPr>
              <a:lnSpc>
                <a:spcPct val="150000"/>
              </a:lnSpc>
            </a:pPr>
            <a:r>
              <a:rPr lang="et-EE" sz="2400" cap="none" dirty="0">
                <a:latin typeface="Times New Roman" panose="02020603050405020304" pitchFamily="18" charset="0"/>
                <a:cs typeface="Times New Roman" panose="02020603050405020304" pitchFamily="18" charset="0"/>
              </a:rPr>
              <a:t>Uued ettevõtted 87% - positiivne 13% negatiivne </a:t>
            </a:r>
          </a:p>
          <a:p>
            <a:pPr>
              <a:lnSpc>
                <a:spcPct val="150000"/>
              </a:lnSpc>
            </a:pPr>
            <a:r>
              <a:rPr lang="et-EE" sz="2400" cap="none" dirty="0">
                <a:latin typeface="Times New Roman" panose="02020603050405020304" pitchFamily="18" charset="0"/>
                <a:cs typeface="Times New Roman" panose="02020603050405020304" pitchFamily="18" charset="0"/>
              </a:rPr>
              <a:t>Uute ettevõtted: majutus, kaubandus ja logistika ning tööstus </a:t>
            </a:r>
          </a:p>
          <a:p>
            <a:pPr>
              <a:lnSpc>
                <a:spcPct val="150000"/>
              </a:lnSpc>
            </a:pPr>
            <a:r>
              <a:rPr lang="et-EE" sz="2400" cap="none" dirty="0">
                <a:latin typeface="Times New Roman" panose="02020603050405020304" pitchFamily="18" charset="0"/>
                <a:cs typeface="Times New Roman" panose="02020603050405020304" pitchFamily="18" charset="0"/>
              </a:rPr>
              <a:t>Mõju ettevõtlusele – 90 % positiivne</a:t>
            </a:r>
          </a:p>
          <a:p>
            <a:pPr>
              <a:lnSpc>
                <a:spcPct val="150000"/>
              </a:lnSpc>
            </a:pPr>
            <a:r>
              <a:rPr lang="et-EE" sz="2400" cap="none" dirty="0">
                <a:latin typeface="Times New Roman" panose="02020603050405020304" pitchFamily="18" charset="0"/>
                <a:cs typeface="Times New Roman" panose="02020603050405020304" pitchFamily="18" charset="0"/>
              </a:rPr>
              <a:t>Turistide arv suureneb - 94% .</a:t>
            </a:r>
          </a:p>
          <a:p>
            <a:pPr>
              <a:lnSpc>
                <a:spcPct val="150000"/>
              </a:lnSpc>
            </a:pPr>
            <a:r>
              <a:rPr lang="et-EE" sz="2400" cap="none" dirty="0">
                <a:latin typeface="Times New Roman" panose="02020603050405020304" pitchFamily="18" charset="0"/>
                <a:cs typeface="Times New Roman" panose="02020603050405020304" pitchFamily="18" charset="0"/>
              </a:rPr>
              <a:t>Teenuste kättesaadavus paraneb 69%; </a:t>
            </a:r>
          </a:p>
          <a:p>
            <a:pPr lvl="1">
              <a:lnSpc>
                <a:spcPct val="150000"/>
              </a:lnSpc>
              <a:buFont typeface="Wingdings" panose="05000000000000000000" pitchFamily="2" charset="2"/>
              <a:buChar char="Ø"/>
            </a:pPr>
            <a:r>
              <a:rPr lang="et-EE" sz="2200" cap="none" dirty="0">
                <a:latin typeface="Times New Roman" panose="02020603050405020304" pitchFamily="18" charset="0"/>
                <a:cs typeface="Times New Roman" panose="02020603050405020304" pitchFamily="18" charset="0"/>
              </a:rPr>
              <a:t>31% - jääb samaks.</a:t>
            </a:r>
          </a:p>
          <a:p>
            <a:pPr>
              <a:lnSpc>
                <a:spcPct val="150000"/>
              </a:lnSpc>
            </a:pPr>
            <a:r>
              <a:rPr lang="et-EE" sz="2400" cap="none" dirty="0">
                <a:latin typeface="Times New Roman" panose="02020603050405020304" pitchFamily="18" charset="0"/>
                <a:cs typeface="Times New Roman" panose="02020603050405020304" pitchFamily="18" charset="0"/>
              </a:rPr>
              <a:t>Mainele mõju positiivne 97%</a:t>
            </a:r>
          </a:p>
          <a:p>
            <a:endParaRPr lang="et-EE" cap="none" dirty="0"/>
          </a:p>
        </p:txBody>
      </p:sp>
      <p:pic>
        <p:nvPicPr>
          <p:cNvPr id="5" name="Picture 4">
            <a:extLst>
              <a:ext uri="{FF2B5EF4-FFF2-40B4-BE49-F238E27FC236}">
                <a16:creationId xmlns:a16="http://schemas.microsoft.com/office/drawing/2014/main" id="{DE67923F-C419-4271-97E8-6AF60A4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029" y="2642299"/>
            <a:ext cx="6193971" cy="4215701"/>
          </a:xfrm>
          <a:prstGeom prst="rect">
            <a:avLst/>
          </a:prstGeom>
        </p:spPr>
      </p:pic>
    </p:spTree>
    <p:extLst>
      <p:ext uri="{BB962C8B-B14F-4D97-AF65-F5344CB8AC3E}">
        <p14:creationId xmlns:p14="http://schemas.microsoft.com/office/powerpoint/2010/main" val="26256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72" y="0"/>
            <a:ext cx="10515600" cy="612649"/>
          </a:xfrm>
        </p:spPr>
        <p:txBody>
          <a:bodyPr>
            <a:normAutofit/>
          </a:bodyPr>
          <a:lstStyle/>
          <a:p>
            <a:r>
              <a:rPr lang="et-EE" dirty="0">
                <a:solidFill>
                  <a:schemeClr val="bg1"/>
                </a:solidFill>
              </a:rPr>
              <a:t>Mõju üldplaneeringule</a:t>
            </a:r>
          </a:p>
        </p:txBody>
      </p:sp>
      <p:pic>
        <p:nvPicPr>
          <p:cNvPr id="4" name="Content Placeholder 3"/>
          <p:cNvPicPr>
            <a:picLocks noGrp="1" noChangeAspect="1"/>
          </p:cNvPicPr>
          <p:nvPr>
            <p:ph sz="quarter" idx="13"/>
          </p:nvPr>
        </p:nvPicPr>
        <p:blipFill rotWithShape="1">
          <a:blip r:embed="rId3"/>
          <a:srcRect l="40531" t="15832" r="8111" b="1069"/>
          <a:stretch/>
        </p:blipFill>
        <p:spPr>
          <a:xfrm>
            <a:off x="4484914" y="0"/>
            <a:ext cx="7694663" cy="6858000"/>
          </a:xfrm>
          <a:prstGeom prst="rect">
            <a:avLst/>
          </a:prstGeom>
        </p:spPr>
      </p:pic>
      <p:sp>
        <p:nvSpPr>
          <p:cNvPr id="3" name="TextBox 2"/>
          <p:cNvSpPr txBox="1"/>
          <p:nvPr/>
        </p:nvSpPr>
        <p:spPr>
          <a:xfrm>
            <a:off x="-1687496" y="5988206"/>
            <a:ext cx="8173844" cy="646331"/>
          </a:xfrm>
          <a:prstGeom prst="rect">
            <a:avLst/>
          </a:prstGeom>
          <a:noFill/>
        </p:spPr>
        <p:txBody>
          <a:bodyPr wrap="square" rtlCol="0">
            <a:spAutoFit/>
          </a:bodyPr>
          <a:lstStyle/>
          <a:p>
            <a:pPr algn="ctr"/>
            <a:r>
              <a:rPr lang="et-EE" sz="3600" dirty="0">
                <a:solidFill>
                  <a:schemeClr val="bg1"/>
                </a:solidFill>
              </a:rPr>
              <a:t>Tänan tähelepanu eest</a:t>
            </a:r>
            <a:endParaRPr lang="et-EE" sz="3600" dirty="0"/>
          </a:p>
        </p:txBody>
      </p:sp>
      <p:pic>
        <p:nvPicPr>
          <p:cNvPr id="14" name="Picture 13">
            <a:extLst>
              <a:ext uri="{FF2B5EF4-FFF2-40B4-BE49-F238E27FC236}">
                <a16:creationId xmlns:a16="http://schemas.microsoft.com/office/drawing/2014/main" id="{C3961756-68B6-4447-A654-15989F8D4C91}"/>
              </a:ext>
            </a:extLst>
          </p:cNvPr>
          <p:cNvPicPr>
            <a:picLocks noChangeAspect="1"/>
          </p:cNvPicPr>
          <p:nvPr/>
        </p:nvPicPr>
        <p:blipFill rotWithShape="1">
          <a:blip r:embed="rId4">
            <a:extLst>
              <a:ext uri="{28A0092B-C50C-407E-A947-70E740481C1C}">
                <a14:useLocalDpi xmlns:a14="http://schemas.microsoft.com/office/drawing/2010/main" val="0"/>
              </a:ext>
            </a:extLst>
          </a:blip>
          <a:srcRect l="46616"/>
          <a:stretch/>
        </p:blipFill>
        <p:spPr>
          <a:xfrm>
            <a:off x="0" y="0"/>
            <a:ext cx="5494960" cy="6858000"/>
          </a:xfrm>
          <a:prstGeom prst="rect">
            <a:avLst/>
          </a:prstGeom>
        </p:spPr>
      </p:pic>
    </p:spTree>
    <p:extLst>
      <p:ext uri="{BB962C8B-B14F-4D97-AF65-F5344CB8AC3E}">
        <p14:creationId xmlns:p14="http://schemas.microsoft.com/office/powerpoint/2010/main" val="233149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BD70-28A3-4D8E-884A-F7A317CDC7BE}"/>
              </a:ext>
            </a:extLst>
          </p:cNvPr>
          <p:cNvSpPr>
            <a:spLocks noGrp="1"/>
          </p:cNvSpPr>
          <p:nvPr>
            <p:ph type="title"/>
          </p:nvPr>
        </p:nvSpPr>
        <p:spPr>
          <a:xfrm>
            <a:off x="913774" y="0"/>
            <a:ext cx="10364451" cy="448283"/>
          </a:xfrm>
        </p:spPr>
        <p:txBody>
          <a:bodyPr>
            <a:normAutofit fontScale="90000"/>
          </a:bodyPr>
          <a:lstStyle/>
          <a:p>
            <a:r>
              <a:rPr lang="et-EE" dirty="0"/>
              <a:t>TänaN!!!</a:t>
            </a:r>
          </a:p>
        </p:txBody>
      </p:sp>
      <p:pic>
        <p:nvPicPr>
          <p:cNvPr id="7" name="Online Media 6" title="China to unveil new high speed train with interchangeable carriages">
            <a:hlinkClick r:id="" action="ppaction://media"/>
            <a:extLst>
              <a:ext uri="{FF2B5EF4-FFF2-40B4-BE49-F238E27FC236}">
                <a16:creationId xmlns:a16="http://schemas.microsoft.com/office/drawing/2014/main" id="{1C6D64B1-8ADC-42EC-B3B3-3CC557B199DD}"/>
              </a:ext>
            </a:extLst>
          </p:cNvPr>
          <p:cNvPicPr>
            <a:picLocks noGrp="1" noRot="1" noChangeAspect="1"/>
          </p:cNvPicPr>
          <p:nvPr>
            <p:ph sz="quarter" idx="13"/>
            <a:videoFile r:link="rId1"/>
          </p:nvPr>
        </p:nvPicPr>
        <p:blipFill>
          <a:blip r:embed="rId4"/>
          <a:stretch>
            <a:fillRect/>
          </a:stretch>
        </p:blipFill>
        <p:spPr>
          <a:xfrm>
            <a:off x="0" y="2915"/>
            <a:ext cx="12187882" cy="6855085"/>
          </a:xfrm>
          <a:prstGeom prst="rect">
            <a:avLst/>
          </a:prstGeom>
        </p:spPr>
      </p:pic>
    </p:spTree>
    <p:extLst>
      <p:ext uri="{BB962C8B-B14F-4D97-AF65-F5344CB8AC3E}">
        <p14:creationId xmlns:p14="http://schemas.microsoft.com/office/powerpoint/2010/main" val="12233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760491"/>
          </a:xfrm>
        </p:spPr>
        <p:txBody>
          <a:bodyPr>
            <a:normAutofit/>
          </a:bodyPr>
          <a:lstStyle/>
          <a:p>
            <a:pPr algn="ctr"/>
            <a:r>
              <a:rPr lang="et-EE" dirty="0"/>
              <a:t>Rail Baltic faktid</a:t>
            </a:r>
          </a:p>
        </p:txBody>
      </p:sp>
      <p:sp>
        <p:nvSpPr>
          <p:cNvPr id="3" name="Content Placeholder 2"/>
          <p:cNvSpPr>
            <a:spLocks noGrp="1"/>
          </p:cNvSpPr>
          <p:nvPr>
            <p:ph sz="quarter" idx="13"/>
          </p:nvPr>
        </p:nvSpPr>
        <p:spPr>
          <a:xfrm>
            <a:off x="461726" y="760491"/>
            <a:ext cx="11730274" cy="6097509"/>
          </a:xfrm>
        </p:spPr>
        <p:txBody>
          <a:bodyPr>
            <a:normAutofit/>
          </a:bodyPr>
          <a:lstStyle/>
          <a:p>
            <a:pPr>
              <a:lnSpc>
                <a:spcPct val="150000"/>
              </a:lnSpc>
            </a:pPr>
            <a:r>
              <a:rPr lang="et-EE" cap="none" dirty="0"/>
              <a:t>Rahvusvaheline kiire raudteeühendus, mis ühendab Skandinaavia ja </a:t>
            </a:r>
            <a:r>
              <a:rPr lang="et-EE" cap="none" dirty="0" err="1"/>
              <a:t>Lääne-Euroopa</a:t>
            </a:r>
            <a:r>
              <a:rPr lang="et-EE" cap="none" dirty="0"/>
              <a:t>. Mõeldud nii reisi- kui kaubavedudeks</a:t>
            </a:r>
          </a:p>
          <a:p>
            <a:pPr>
              <a:lnSpc>
                <a:spcPct val="150000"/>
              </a:lnSpc>
            </a:pPr>
            <a:r>
              <a:rPr lang="et-EE" cap="none" dirty="0"/>
              <a:t>Euroopa tavarööpmelaius 1435 mm, kaks rööpapaari </a:t>
            </a:r>
          </a:p>
          <a:p>
            <a:pPr>
              <a:lnSpc>
                <a:spcPct val="150000"/>
              </a:lnSpc>
            </a:pPr>
            <a:r>
              <a:rPr lang="et-EE" cap="none" dirty="0"/>
              <a:t>Kogutrassi pikkus rohkem kui 700 kilomeetrit, sellest ca 213 Eestis; 265 Lätis, 392 Leedus</a:t>
            </a:r>
          </a:p>
          <a:p>
            <a:pPr>
              <a:lnSpc>
                <a:spcPct val="150000"/>
              </a:lnSpc>
            </a:pPr>
            <a:r>
              <a:rPr lang="et-EE" cap="none" dirty="0"/>
              <a:t>Elektrifitseeritud keskkonnasõbralik –</a:t>
            </a:r>
          </a:p>
          <a:p>
            <a:pPr lvl="1">
              <a:lnSpc>
                <a:spcPct val="150000"/>
              </a:lnSpc>
              <a:buFont typeface="Wingdings" panose="05000000000000000000" pitchFamily="2" charset="2"/>
              <a:buChar char="Ø"/>
            </a:pPr>
            <a:r>
              <a:rPr lang="et-EE" cap="none" dirty="0"/>
              <a:t>reisirongi kiirus kuni 249 km/h, </a:t>
            </a:r>
          </a:p>
          <a:p>
            <a:pPr lvl="1">
              <a:lnSpc>
                <a:spcPct val="150000"/>
              </a:lnSpc>
              <a:buFont typeface="Wingdings" panose="05000000000000000000" pitchFamily="2" charset="2"/>
              <a:buChar char="Ø"/>
            </a:pPr>
            <a:r>
              <a:rPr lang="et-EE" cap="none" dirty="0"/>
              <a:t>kaubarongi kiirus kuni 120 km/h</a:t>
            </a:r>
          </a:p>
          <a:p>
            <a:pPr>
              <a:lnSpc>
                <a:spcPct val="150000"/>
              </a:lnSpc>
            </a:pPr>
            <a:r>
              <a:rPr lang="et-EE" cap="none" dirty="0"/>
              <a:t>Kaubarongi maksimaalne pikkus 1050m</a:t>
            </a:r>
          </a:p>
          <a:p>
            <a:pPr marL="0" indent="0">
              <a:buNone/>
            </a:pPr>
            <a:endParaRPr lang="et-EE" dirty="0"/>
          </a:p>
        </p:txBody>
      </p:sp>
      <p:pic>
        <p:nvPicPr>
          <p:cNvPr id="5" name="Picture 4">
            <a:extLst>
              <a:ext uri="{FF2B5EF4-FFF2-40B4-BE49-F238E27FC236}">
                <a16:creationId xmlns:a16="http://schemas.microsoft.com/office/drawing/2014/main" id="{F9FED80E-B8CD-4902-B812-1E2975A2B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334" y="2884714"/>
            <a:ext cx="6690666" cy="3973286"/>
          </a:xfrm>
          <a:prstGeom prst="rect">
            <a:avLst/>
          </a:prstGeom>
        </p:spPr>
      </p:pic>
      <p:sp>
        <p:nvSpPr>
          <p:cNvPr id="6" name="Rectangle 5">
            <a:extLst>
              <a:ext uri="{FF2B5EF4-FFF2-40B4-BE49-F238E27FC236}">
                <a16:creationId xmlns:a16="http://schemas.microsoft.com/office/drawing/2014/main" id="{056DEF13-E464-4962-AA4F-F661EF848CDA}"/>
              </a:ext>
            </a:extLst>
          </p:cNvPr>
          <p:cNvSpPr/>
          <p:nvPr/>
        </p:nvSpPr>
        <p:spPr>
          <a:xfrm>
            <a:off x="10851941" y="6488668"/>
            <a:ext cx="1417376" cy="369332"/>
          </a:xfrm>
          <a:prstGeom prst="rect">
            <a:avLst/>
          </a:prstGeom>
        </p:spPr>
        <p:txBody>
          <a:bodyPr wrap="none">
            <a:spAutoFit/>
          </a:bodyPr>
          <a:lstStyle/>
          <a:p>
            <a:r>
              <a:rPr lang="et-EE" dirty="0"/>
              <a:t>Photo/Xinhua</a:t>
            </a:r>
          </a:p>
        </p:txBody>
      </p:sp>
    </p:spTree>
    <p:extLst>
      <p:ext uri="{BB962C8B-B14F-4D97-AF65-F5344CB8AC3E}">
        <p14:creationId xmlns:p14="http://schemas.microsoft.com/office/powerpoint/2010/main" val="213883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760491"/>
          </a:xfrm>
        </p:spPr>
        <p:txBody>
          <a:bodyPr>
            <a:normAutofit/>
          </a:bodyPr>
          <a:lstStyle/>
          <a:p>
            <a:pPr algn="ctr"/>
            <a:r>
              <a:rPr lang="et-EE" dirty="0"/>
              <a:t>Rail Baltic Reisimine</a:t>
            </a:r>
          </a:p>
        </p:txBody>
      </p:sp>
      <p:pic>
        <p:nvPicPr>
          <p:cNvPr id="10" name="Content Placeholder 9">
            <a:extLst>
              <a:ext uri="{FF2B5EF4-FFF2-40B4-BE49-F238E27FC236}">
                <a16:creationId xmlns:a16="http://schemas.microsoft.com/office/drawing/2014/main" id="{5094231C-2521-4255-BA01-DEE375E2E36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83" y="760491"/>
            <a:ext cx="12087717" cy="6111273"/>
          </a:xfrm>
        </p:spPr>
      </p:pic>
    </p:spTree>
    <p:extLst>
      <p:ext uri="{BB962C8B-B14F-4D97-AF65-F5344CB8AC3E}">
        <p14:creationId xmlns:p14="http://schemas.microsoft.com/office/powerpoint/2010/main" val="189864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697117"/>
          </a:xfrm>
        </p:spPr>
        <p:txBody>
          <a:bodyPr>
            <a:normAutofit/>
          </a:bodyPr>
          <a:lstStyle/>
          <a:p>
            <a:pPr algn="ctr"/>
            <a:r>
              <a:rPr lang="et-EE" dirty="0"/>
              <a:t>Rail Baltic mõju </a:t>
            </a:r>
          </a:p>
        </p:txBody>
      </p:sp>
      <p:sp>
        <p:nvSpPr>
          <p:cNvPr id="3" name="Content Placeholder 2"/>
          <p:cNvSpPr>
            <a:spLocks noGrp="1"/>
          </p:cNvSpPr>
          <p:nvPr>
            <p:ph sz="quarter" idx="13"/>
          </p:nvPr>
        </p:nvSpPr>
        <p:spPr>
          <a:xfrm>
            <a:off x="461726" y="539647"/>
            <a:ext cx="11730274" cy="6318354"/>
          </a:xfrm>
        </p:spPr>
        <p:txBody>
          <a:bodyPr>
            <a:noAutofit/>
          </a:bodyPr>
          <a:lstStyle/>
          <a:p>
            <a:pPr>
              <a:lnSpc>
                <a:spcPct val="150000"/>
              </a:lnSpc>
            </a:pPr>
            <a:r>
              <a:rPr lang="et-EE" b="1" dirty="0"/>
              <a:t>Võimas kiirendus jätkusuutlikule majandusarengule Balti riikides</a:t>
            </a:r>
          </a:p>
          <a:p>
            <a:pPr>
              <a:lnSpc>
                <a:spcPct val="150000"/>
              </a:lnSpc>
            </a:pPr>
            <a:r>
              <a:rPr lang="fi-FI" b="1" dirty="0" err="1"/>
              <a:t>Uus</a:t>
            </a:r>
            <a:r>
              <a:rPr lang="fi-FI" b="1" dirty="0"/>
              <a:t> </a:t>
            </a:r>
            <a:r>
              <a:rPr lang="fi-FI" b="1" dirty="0" err="1"/>
              <a:t>standard</a:t>
            </a:r>
            <a:r>
              <a:rPr lang="fi-FI" b="1" dirty="0"/>
              <a:t> </a:t>
            </a:r>
            <a:r>
              <a:rPr lang="fi-FI" b="1" dirty="0" err="1"/>
              <a:t>reisijate</a:t>
            </a:r>
            <a:r>
              <a:rPr lang="fi-FI" b="1" dirty="0"/>
              <a:t>- ja </a:t>
            </a:r>
            <a:r>
              <a:rPr lang="fi-FI" b="1" dirty="0" err="1"/>
              <a:t>kaubavedamisel</a:t>
            </a:r>
            <a:endParaRPr lang="et-EE" b="1" dirty="0"/>
          </a:p>
          <a:p>
            <a:pPr>
              <a:lnSpc>
                <a:spcPct val="150000"/>
              </a:lnSpc>
            </a:pPr>
            <a:r>
              <a:rPr lang="et-EE" b="1" dirty="0"/>
              <a:t>Luuakse uus majanduskoridor</a:t>
            </a:r>
          </a:p>
          <a:p>
            <a:pPr>
              <a:lnSpc>
                <a:spcPct val="150000"/>
              </a:lnSpc>
            </a:pPr>
            <a:r>
              <a:rPr lang="et-EE" b="1" dirty="0"/>
              <a:t>Jätkusuutlik tööhõive ja haridusvõimalused</a:t>
            </a:r>
          </a:p>
          <a:p>
            <a:pPr>
              <a:lnSpc>
                <a:spcPct val="150000"/>
              </a:lnSpc>
            </a:pPr>
            <a:r>
              <a:rPr lang="et-EE" b="1" dirty="0"/>
              <a:t>Keskkonnasäästlik infrastruktuur</a:t>
            </a:r>
          </a:p>
          <a:p>
            <a:pPr>
              <a:lnSpc>
                <a:spcPct val="150000"/>
              </a:lnSpc>
            </a:pPr>
            <a:r>
              <a:rPr lang="nn-NO" b="1" dirty="0"/>
              <a:t>Uued võimalused mitmeliigilise kaubalogistika arenguks</a:t>
            </a:r>
            <a:endParaRPr lang="et-EE" b="1" dirty="0"/>
          </a:p>
          <a:p>
            <a:pPr>
              <a:lnSpc>
                <a:spcPct val="150000"/>
              </a:lnSpc>
            </a:pPr>
            <a:r>
              <a:rPr lang="et-EE" b="1" dirty="0"/>
              <a:t>Uued ühendvedude lahendused reisijatele</a:t>
            </a:r>
          </a:p>
          <a:p>
            <a:pPr>
              <a:lnSpc>
                <a:spcPct val="200000"/>
              </a:lnSpc>
            </a:pPr>
            <a:r>
              <a:rPr lang="et-EE" b="1" dirty="0"/>
              <a:t>Ohutuse ja jõudluse arendamine</a:t>
            </a:r>
          </a:p>
          <a:p>
            <a:pPr>
              <a:lnSpc>
                <a:spcPct val="200000"/>
              </a:lnSpc>
            </a:pPr>
            <a:r>
              <a:rPr lang="fi-FI" b="1" dirty="0" err="1"/>
              <a:t>Uus</a:t>
            </a:r>
            <a:r>
              <a:rPr lang="fi-FI" b="1" dirty="0"/>
              <a:t> </a:t>
            </a:r>
            <a:r>
              <a:rPr lang="fi-FI" b="1" dirty="0" err="1"/>
              <a:t>väärtusplatvorm</a:t>
            </a:r>
            <a:r>
              <a:rPr lang="fi-FI" b="1" dirty="0"/>
              <a:t> </a:t>
            </a:r>
            <a:r>
              <a:rPr lang="fi-FI" b="1" dirty="0" err="1"/>
              <a:t>digitaliseerimises</a:t>
            </a:r>
            <a:r>
              <a:rPr lang="fi-FI" b="1" dirty="0"/>
              <a:t> ja </a:t>
            </a:r>
            <a:r>
              <a:rPr lang="fi-FI" b="1" dirty="0" err="1"/>
              <a:t>innovaatilisuses</a:t>
            </a:r>
            <a:endParaRPr lang="et-EE" b="1" dirty="0"/>
          </a:p>
          <a:p>
            <a:pPr>
              <a:lnSpc>
                <a:spcPct val="200000"/>
              </a:lnSpc>
            </a:pPr>
            <a:r>
              <a:rPr lang="et-EE" b="1" dirty="0"/>
              <a:t>Baltikumi lõplik integreerimine Euroopa Liidu transpordisüsteemi</a:t>
            </a:r>
            <a:endParaRPr lang="et-EE" cap="none" dirty="0"/>
          </a:p>
        </p:txBody>
      </p:sp>
      <p:sp>
        <p:nvSpPr>
          <p:cNvPr id="4" name="Rectangle 3">
            <a:extLst>
              <a:ext uri="{FF2B5EF4-FFF2-40B4-BE49-F238E27FC236}">
                <a16:creationId xmlns:a16="http://schemas.microsoft.com/office/drawing/2014/main" id="{9535B9AF-9C21-4FCE-BD0B-F817681FE5BD}"/>
              </a:ext>
            </a:extLst>
          </p:cNvPr>
          <p:cNvSpPr/>
          <p:nvPr/>
        </p:nvSpPr>
        <p:spPr>
          <a:xfrm>
            <a:off x="10921716" y="6488668"/>
            <a:ext cx="1270284" cy="369332"/>
          </a:xfrm>
          <a:prstGeom prst="rect">
            <a:avLst/>
          </a:prstGeom>
        </p:spPr>
        <p:txBody>
          <a:bodyPr wrap="none">
            <a:spAutoFit/>
          </a:bodyPr>
          <a:lstStyle/>
          <a:p>
            <a:r>
              <a:rPr lang="et-EE" dirty="0"/>
              <a:t>A:Rail Baltic</a:t>
            </a:r>
          </a:p>
        </p:txBody>
      </p:sp>
    </p:spTree>
    <p:extLst>
      <p:ext uri="{BB962C8B-B14F-4D97-AF65-F5344CB8AC3E}">
        <p14:creationId xmlns:p14="http://schemas.microsoft.com/office/powerpoint/2010/main" val="413732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615636"/>
          </a:xfrm>
        </p:spPr>
        <p:txBody>
          <a:bodyPr>
            <a:normAutofit/>
          </a:bodyPr>
          <a:lstStyle/>
          <a:p>
            <a:pPr algn="ctr"/>
            <a:r>
              <a:rPr lang="et-EE" dirty="0"/>
              <a:t>Kiirraudtee – otsesed mõjud</a:t>
            </a:r>
          </a:p>
        </p:txBody>
      </p:sp>
      <p:sp>
        <p:nvSpPr>
          <p:cNvPr id="3" name="Content Placeholder 2"/>
          <p:cNvSpPr>
            <a:spLocks noGrp="1"/>
          </p:cNvSpPr>
          <p:nvPr>
            <p:ph sz="quarter" idx="13"/>
          </p:nvPr>
        </p:nvSpPr>
        <p:spPr>
          <a:xfrm>
            <a:off x="434566" y="615636"/>
            <a:ext cx="10549385" cy="6242364"/>
          </a:xfrm>
        </p:spPr>
        <p:txBody>
          <a:bodyPr>
            <a:normAutofit/>
          </a:bodyPr>
          <a:lstStyle/>
          <a:p>
            <a:pPr marL="0" indent="0">
              <a:lnSpc>
                <a:spcPct val="100000"/>
              </a:lnSpc>
              <a:buNone/>
            </a:pPr>
            <a:r>
              <a:rPr lang="et-EE" b="1" dirty="0"/>
              <a:t>Reisimise aeg väheneb kuni 50%:</a:t>
            </a:r>
          </a:p>
          <a:p>
            <a:pPr marL="514350" indent="-514350">
              <a:lnSpc>
                <a:spcPct val="100000"/>
              </a:lnSpc>
              <a:buFont typeface="+mj-lt"/>
              <a:buAutoNum type="arabicPeriod"/>
            </a:pPr>
            <a:endParaRPr lang="et-EE" dirty="0"/>
          </a:p>
          <a:p>
            <a:pPr lvl="1">
              <a:lnSpc>
                <a:spcPct val="100000"/>
              </a:lnSpc>
            </a:pPr>
            <a:r>
              <a:rPr lang="et-EE" sz="2400" cap="none" dirty="0"/>
              <a:t>Tallinn-Pärnu täna 2h tulevikus 1h (auto, buss 1h 50m)</a:t>
            </a:r>
          </a:p>
          <a:p>
            <a:pPr lvl="1">
              <a:lnSpc>
                <a:spcPct val="100000"/>
              </a:lnSpc>
            </a:pPr>
            <a:r>
              <a:rPr lang="et-EE" sz="2400" cap="none" dirty="0"/>
              <a:t>Pärnu Riia täna bussiga 2,5-3 h tulevikus rongiga vähem kui 2h</a:t>
            </a:r>
          </a:p>
          <a:p>
            <a:pPr marL="457200" lvl="1" indent="0">
              <a:lnSpc>
                <a:spcPct val="100000"/>
              </a:lnSpc>
              <a:buNone/>
            </a:pPr>
            <a:endParaRPr lang="et-EE" dirty="0"/>
          </a:p>
          <a:p>
            <a:pPr marL="0" indent="0">
              <a:lnSpc>
                <a:spcPct val="100000"/>
              </a:lnSpc>
              <a:buNone/>
            </a:pPr>
            <a:r>
              <a:rPr lang="et-EE" b="1" dirty="0"/>
              <a:t>Transpordi turu muudatused (ukselt-uksele)</a:t>
            </a:r>
          </a:p>
          <a:p>
            <a:pPr lvl="1">
              <a:lnSpc>
                <a:spcPct val="200000"/>
              </a:lnSpc>
            </a:pPr>
            <a:r>
              <a:rPr lang="et-EE" sz="2000" cap="none" dirty="0"/>
              <a:t>150-400 km kiirem kui auto</a:t>
            </a:r>
          </a:p>
          <a:p>
            <a:pPr lvl="1">
              <a:lnSpc>
                <a:spcPct val="200000"/>
              </a:lnSpc>
            </a:pPr>
            <a:r>
              <a:rPr lang="et-EE" sz="2000" cap="none" dirty="0"/>
              <a:t>400-800 km kiirem viis ukselt - uksele meetod</a:t>
            </a:r>
          </a:p>
          <a:p>
            <a:pPr lvl="1">
              <a:lnSpc>
                <a:spcPct val="200000"/>
              </a:lnSpc>
            </a:pPr>
            <a:r>
              <a:rPr lang="et-EE" sz="2000" cap="none" dirty="0"/>
              <a:t>Üle 800 km jääb alla vaid lennukile</a:t>
            </a:r>
          </a:p>
          <a:p>
            <a:pPr marL="0" indent="0">
              <a:lnSpc>
                <a:spcPct val="100000"/>
              </a:lnSpc>
              <a:buNone/>
            </a:pPr>
            <a:endParaRPr lang="et-EE" cap="none" dirty="0"/>
          </a:p>
          <a:p>
            <a:pPr marL="0" indent="0">
              <a:lnSpc>
                <a:spcPct val="100000"/>
              </a:lnSpc>
              <a:buNone/>
            </a:pPr>
            <a:r>
              <a:rPr lang="et-EE" cap="none" dirty="0"/>
              <a:t>Integreeritud transpordi süsteem – kiirraudtee mõju ei ole ainult linnades, mida see ühendab, vaid ka ümbritsevate piirkondade linnadele tänu integreeritud transpordi süsteemile. Jaama eesmärk ühendada erinevaid transpordiliike (rong, buss, auto)</a:t>
            </a:r>
          </a:p>
          <a:p>
            <a:pPr marL="0" indent="0">
              <a:buNone/>
            </a:pPr>
            <a:endParaRPr lang="et-EE" dirty="0"/>
          </a:p>
          <a:p>
            <a:pPr marL="0" indent="0">
              <a:buNone/>
            </a:pPr>
            <a:endParaRPr lang="et-EE" dirty="0"/>
          </a:p>
          <a:p>
            <a:pPr marL="0" indent="0">
              <a:buNone/>
            </a:pPr>
            <a:endParaRPr lang="et-EE" dirty="0"/>
          </a:p>
        </p:txBody>
      </p:sp>
      <p:pic>
        <p:nvPicPr>
          <p:cNvPr id="5" name="Picture 4">
            <a:extLst>
              <a:ext uri="{FF2B5EF4-FFF2-40B4-BE49-F238E27FC236}">
                <a16:creationId xmlns:a16="http://schemas.microsoft.com/office/drawing/2014/main" id="{3FF6FC81-B379-4E1C-AAE6-B39F4F8FE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36" y="2296886"/>
            <a:ext cx="5751777" cy="3192236"/>
          </a:xfrm>
          <a:prstGeom prst="rect">
            <a:avLst/>
          </a:prstGeom>
        </p:spPr>
      </p:pic>
      <p:sp>
        <p:nvSpPr>
          <p:cNvPr id="6" name="Rectangle 5">
            <a:extLst>
              <a:ext uri="{FF2B5EF4-FFF2-40B4-BE49-F238E27FC236}">
                <a16:creationId xmlns:a16="http://schemas.microsoft.com/office/drawing/2014/main" id="{1E093F82-5A6F-4D91-9DBE-794862FEA981}"/>
              </a:ext>
            </a:extLst>
          </p:cNvPr>
          <p:cNvSpPr/>
          <p:nvPr/>
        </p:nvSpPr>
        <p:spPr>
          <a:xfrm>
            <a:off x="11537654" y="6488668"/>
            <a:ext cx="654346" cy="369332"/>
          </a:xfrm>
          <a:prstGeom prst="rect">
            <a:avLst/>
          </a:prstGeom>
        </p:spPr>
        <p:txBody>
          <a:bodyPr wrap="none">
            <a:spAutoFit/>
          </a:bodyPr>
          <a:lstStyle/>
          <a:p>
            <a:r>
              <a:rPr lang="et-EE" dirty="0"/>
              <a:t>A:Yin</a:t>
            </a:r>
          </a:p>
        </p:txBody>
      </p:sp>
    </p:spTree>
    <p:extLst>
      <p:ext uri="{BB962C8B-B14F-4D97-AF65-F5344CB8AC3E}">
        <p14:creationId xmlns:p14="http://schemas.microsoft.com/office/powerpoint/2010/main" val="13882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615636"/>
          </a:xfrm>
        </p:spPr>
        <p:txBody>
          <a:bodyPr>
            <a:normAutofit/>
          </a:bodyPr>
          <a:lstStyle/>
          <a:p>
            <a:pPr algn="ctr"/>
            <a:r>
              <a:rPr lang="et-EE" dirty="0"/>
              <a:t>Kiirraudtee– kaudsed mõjud</a:t>
            </a:r>
          </a:p>
        </p:txBody>
      </p:sp>
      <p:sp>
        <p:nvSpPr>
          <p:cNvPr id="3" name="Content Placeholder 2"/>
          <p:cNvSpPr>
            <a:spLocks noGrp="1"/>
          </p:cNvSpPr>
          <p:nvPr>
            <p:ph sz="quarter" idx="13"/>
          </p:nvPr>
        </p:nvSpPr>
        <p:spPr>
          <a:xfrm>
            <a:off x="425512" y="520386"/>
            <a:ext cx="11766488" cy="6337614"/>
          </a:xfrm>
        </p:spPr>
        <p:txBody>
          <a:bodyPr>
            <a:normAutofit/>
          </a:bodyPr>
          <a:lstStyle/>
          <a:p>
            <a:pPr marL="0" indent="0">
              <a:lnSpc>
                <a:spcPct val="200000"/>
              </a:lnSpc>
              <a:buNone/>
            </a:pPr>
            <a:r>
              <a:rPr lang="et-EE" b="1" dirty="0"/>
              <a:t>Regionaalne tasand</a:t>
            </a:r>
          </a:p>
          <a:p>
            <a:pPr lvl="1">
              <a:lnSpc>
                <a:spcPct val="170000"/>
              </a:lnSpc>
            </a:pPr>
            <a:r>
              <a:rPr lang="et-EE" sz="2000" cap="none" dirty="0"/>
              <a:t>Elanikkond kasvas kiirraudteedega ühendatud linnades 10-20% enam, kui nendes, mis ei olnud</a:t>
            </a:r>
          </a:p>
          <a:p>
            <a:pPr lvl="1">
              <a:lnSpc>
                <a:spcPct val="170000"/>
              </a:lnSpc>
            </a:pPr>
            <a:r>
              <a:rPr lang="et-EE" sz="2000" cap="none" dirty="0"/>
              <a:t>Tööhõive ja tööjõud – kasv 1-6% kiirraudteedega ühendatud linnades</a:t>
            </a:r>
          </a:p>
          <a:p>
            <a:pPr lvl="1">
              <a:lnSpc>
                <a:spcPct val="170000"/>
              </a:lnSpc>
            </a:pPr>
            <a:r>
              <a:rPr lang="et-EE" sz="2000" cap="none" dirty="0"/>
              <a:t>Turism – ööbimiste ja külastuste kasv 1-20%</a:t>
            </a:r>
          </a:p>
          <a:p>
            <a:pPr lvl="1">
              <a:lnSpc>
                <a:spcPct val="170000"/>
              </a:lnSpc>
            </a:pPr>
            <a:r>
              <a:rPr lang="et-EE" sz="2000" cap="none" dirty="0"/>
              <a:t>Äritegevus ja teadmiste põhine majandus -  majandustegevuse intensiivistumine ja uute äride teke – nt Londonist 1h kaugusel väga suur mõju. 2h kaugusel väike mõju ja üle 2h mõju ei täheldatud</a:t>
            </a:r>
          </a:p>
          <a:p>
            <a:pPr lvl="1">
              <a:lnSpc>
                <a:spcPct val="170000"/>
              </a:lnSpc>
            </a:pPr>
            <a:r>
              <a:rPr lang="et-EE" sz="2000" cap="none" dirty="0"/>
              <a:t>Hulgi- ja jaekaubandus – väga suurt mõju ei ole täheldatud   </a:t>
            </a:r>
          </a:p>
          <a:p>
            <a:pPr lvl="1">
              <a:lnSpc>
                <a:spcPct val="170000"/>
              </a:lnSpc>
            </a:pPr>
            <a:r>
              <a:rPr lang="et-EE" sz="2000" cap="none" dirty="0"/>
              <a:t>Rongiliikluse sagedus aitab vähendada liiklusega kaasnevat saastatust, vähendada liiklusõnnetusi ja selle läbi hukkunute arvu. </a:t>
            </a:r>
          </a:p>
          <a:p>
            <a:pPr marL="0" indent="0">
              <a:buNone/>
            </a:pPr>
            <a:endParaRPr lang="et-EE" dirty="0"/>
          </a:p>
          <a:p>
            <a:pPr marL="0" indent="0">
              <a:buNone/>
            </a:pPr>
            <a:endParaRPr lang="et-EE" dirty="0"/>
          </a:p>
          <a:p>
            <a:pPr marL="0" indent="0">
              <a:buNone/>
            </a:pPr>
            <a:endParaRPr lang="et-EE" dirty="0"/>
          </a:p>
          <a:p>
            <a:pPr marL="0" indent="0">
              <a:buNone/>
            </a:pPr>
            <a:endParaRPr lang="et-EE" dirty="0"/>
          </a:p>
        </p:txBody>
      </p:sp>
      <p:sp>
        <p:nvSpPr>
          <p:cNvPr id="4" name="Rectangle 3">
            <a:extLst>
              <a:ext uri="{FF2B5EF4-FFF2-40B4-BE49-F238E27FC236}">
                <a16:creationId xmlns:a16="http://schemas.microsoft.com/office/drawing/2014/main" id="{EF7A0B93-FB1D-4935-83FF-A4AFE65DEC75}"/>
              </a:ext>
            </a:extLst>
          </p:cNvPr>
          <p:cNvSpPr/>
          <p:nvPr/>
        </p:nvSpPr>
        <p:spPr>
          <a:xfrm>
            <a:off x="10614132" y="6488668"/>
            <a:ext cx="654346" cy="369332"/>
          </a:xfrm>
          <a:prstGeom prst="rect">
            <a:avLst/>
          </a:prstGeom>
        </p:spPr>
        <p:txBody>
          <a:bodyPr wrap="none">
            <a:spAutoFit/>
          </a:bodyPr>
          <a:lstStyle/>
          <a:p>
            <a:r>
              <a:rPr lang="et-EE" dirty="0"/>
              <a:t>A:Yin</a:t>
            </a:r>
          </a:p>
        </p:txBody>
      </p:sp>
    </p:spTree>
    <p:extLst>
      <p:ext uri="{BB962C8B-B14F-4D97-AF65-F5344CB8AC3E}">
        <p14:creationId xmlns:p14="http://schemas.microsoft.com/office/powerpoint/2010/main" val="71693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42" y="0"/>
            <a:ext cx="10515600" cy="603596"/>
          </a:xfrm>
        </p:spPr>
        <p:txBody>
          <a:bodyPr>
            <a:normAutofit/>
          </a:bodyPr>
          <a:lstStyle/>
          <a:p>
            <a:pPr algn="ctr"/>
            <a:r>
              <a:rPr lang="et-EE" dirty="0"/>
              <a:t>Kiirraudtee mõju linnale</a:t>
            </a:r>
          </a:p>
        </p:txBody>
      </p:sp>
      <p:sp>
        <p:nvSpPr>
          <p:cNvPr id="3" name="Content Placeholder 2"/>
          <p:cNvSpPr>
            <a:spLocks noGrp="1"/>
          </p:cNvSpPr>
          <p:nvPr>
            <p:ph sz="quarter" idx="13"/>
          </p:nvPr>
        </p:nvSpPr>
        <p:spPr>
          <a:xfrm>
            <a:off x="479833" y="603596"/>
            <a:ext cx="11340460" cy="6254404"/>
          </a:xfrm>
        </p:spPr>
        <p:txBody>
          <a:bodyPr>
            <a:normAutofit/>
          </a:bodyPr>
          <a:lstStyle/>
          <a:p>
            <a:pPr lvl="1">
              <a:lnSpc>
                <a:spcPct val="300000"/>
              </a:lnSpc>
            </a:pPr>
            <a:r>
              <a:rPr lang="et-EE" sz="2400" cap="none" dirty="0"/>
              <a:t>Linn ja linnastu suurus – regiooni majanduslik mõju ja SKT ning elanikkond</a:t>
            </a:r>
          </a:p>
          <a:p>
            <a:pPr lvl="1">
              <a:lnSpc>
                <a:spcPct val="100000"/>
              </a:lnSpc>
            </a:pPr>
            <a:r>
              <a:rPr lang="et-EE" sz="2400" cap="none" dirty="0"/>
              <a:t>Transpordi võrgustik – transpordi sõlm koos ühendusega teiste regionaalsete võrgustikega</a:t>
            </a:r>
          </a:p>
          <a:p>
            <a:pPr lvl="1">
              <a:lnSpc>
                <a:spcPct val="100000"/>
              </a:lnSpc>
            </a:pPr>
            <a:r>
              <a:rPr lang="et-EE" sz="2400" cap="none" dirty="0"/>
              <a:t>Kaugus suurlinnadest – kolm reisimise aja liini</a:t>
            </a:r>
          </a:p>
          <a:p>
            <a:pPr lvl="2">
              <a:lnSpc>
                <a:spcPct val="160000"/>
              </a:lnSpc>
            </a:pPr>
            <a:r>
              <a:rPr lang="et-EE" sz="2400" cap="none" dirty="0"/>
              <a:t>Pendelturg – alla 1h – igapäevane kõrgema sissetulekuga isikutele</a:t>
            </a:r>
          </a:p>
          <a:p>
            <a:pPr lvl="2">
              <a:lnSpc>
                <a:spcPct val="160000"/>
              </a:lnSpc>
            </a:pPr>
            <a:r>
              <a:rPr lang="et-EE" sz="2400" cap="none" dirty="0"/>
              <a:t>Esmane turg – 1,5-2,5h – ühepäeva reis ärikohtumised, meelelahutus</a:t>
            </a:r>
          </a:p>
          <a:p>
            <a:pPr lvl="2">
              <a:lnSpc>
                <a:spcPct val="160000"/>
              </a:lnSpc>
            </a:pPr>
            <a:r>
              <a:rPr lang="et-EE" sz="2400" cap="none" dirty="0"/>
              <a:t>Kaugturg – üle 2,5h – nädalavahetuse väljasõidud mõõduka sissetulekuga keskealistele paaridele  </a:t>
            </a:r>
          </a:p>
        </p:txBody>
      </p:sp>
      <p:sp>
        <p:nvSpPr>
          <p:cNvPr id="4" name="Rectangle 3">
            <a:extLst>
              <a:ext uri="{FF2B5EF4-FFF2-40B4-BE49-F238E27FC236}">
                <a16:creationId xmlns:a16="http://schemas.microsoft.com/office/drawing/2014/main" id="{AE129C87-0A8B-4A6F-BC77-997D51419678}"/>
              </a:ext>
            </a:extLst>
          </p:cNvPr>
          <p:cNvSpPr/>
          <p:nvPr/>
        </p:nvSpPr>
        <p:spPr>
          <a:xfrm>
            <a:off x="10614132" y="6488668"/>
            <a:ext cx="1577868" cy="369332"/>
          </a:xfrm>
          <a:prstGeom prst="rect">
            <a:avLst/>
          </a:prstGeom>
        </p:spPr>
        <p:txBody>
          <a:bodyPr wrap="none">
            <a:spAutoFit/>
          </a:bodyPr>
          <a:lstStyle/>
          <a:p>
            <a:r>
              <a:rPr lang="et-EE" dirty="0"/>
              <a:t>A:Stanke ja Yin</a:t>
            </a:r>
          </a:p>
        </p:txBody>
      </p:sp>
    </p:spTree>
    <p:extLst>
      <p:ext uri="{BB962C8B-B14F-4D97-AF65-F5344CB8AC3E}">
        <p14:creationId xmlns:p14="http://schemas.microsoft.com/office/powerpoint/2010/main" val="426214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91" y="0"/>
            <a:ext cx="10515600" cy="697117"/>
          </a:xfrm>
        </p:spPr>
        <p:txBody>
          <a:bodyPr>
            <a:normAutofit/>
          </a:bodyPr>
          <a:lstStyle/>
          <a:p>
            <a:pPr algn="ctr"/>
            <a:r>
              <a:rPr lang="et-EE" dirty="0"/>
              <a:t>Jaama majanduslik mõju - kinnisvara</a:t>
            </a:r>
          </a:p>
        </p:txBody>
      </p:sp>
      <p:sp>
        <p:nvSpPr>
          <p:cNvPr id="3" name="Content Placeholder 2"/>
          <p:cNvSpPr>
            <a:spLocks noGrp="1"/>
          </p:cNvSpPr>
          <p:nvPr>
            <p:ph sz="quarter" idx="13"/>
          </p:nvPr>
        </p:nvSpPr>
        <p:spPr>
          <a:xfrm>
            <a:off x="407405" y="697117"/>
            <a:ext cx="11234468" cy="5665583"/>
          </a:xfrm>
        </p:spPr>
        <p:txBody>
          <a:bodyPr>
            <a:normAutofit/>
          </a:bodyPr>
          <a:lstStyle/>
          <a:p>
            <a:pPr marL="0" indent="0">
              <a:buNone/>
            </a:pPr>
            <a:r>
              <a:rPr lang="et-EE" dirty="0"/>
              <a:t>Rongijaama mõju kinnisvarale sõltub järgnevatest faktoritest: </a:t>
            </a:r>
          </a:p>
          <a:p>
            <a:r>
              <a:rPr lang="et-EE" sz="2400" cap="none" dirty="0"/>
              <a:t>Mõju ulatus sõltub suurel määral jaamaga seotud teenuste hulgast ja kvaliteedist ning erinevate võrgustikega ühendatusest nt parkimisvõimalustega jaamadel on positiivsem mõju kinnisvarale.</a:t>
            </a:r>
          </a:p>
          <a:p>
            <a:r>
              <a:rPr lang="et-EE" sz="2400" cap="none" dirty="0"/>
              <a:t>Jaama mõju ulatus on ärimaadel ja elamualadel erinevad – ärimaade puhul piirdub mõju </a:t>
            </a:r>
            <a:r>
              <a:rPr lang="et-EE" sz="2400" cap="none" dirty="0" err="1"/>
              <a:t>lähipiirkonnaga</a:t>
            </a:r>
            <a:r>
              <a:rPr lang="et-EE" sz="2400" cap="none" dirty="0"/>
              <a:t> erinevalt elamutest, milledel mõju ulatub kaugemale. </a:t>
            </a:r>
          </a:p>
          <a:p>
            <a:r>
              <a:rPr lang="et-EE" sz="2400" cap="none" dirty="0"/>
              <a:t>Jaama mõju kinnisvara väärtusele sõltub ka demograafilisest faktorist: jaama läheduses on suurem väärtus vaesema ja keskklassi elamutel kui kõrgklassi omadel. Põhjuseks siin, et vaesem elanikkond kasutab rohkem ühistransporti, kui rikkam. </a:t>
            </a:r>
          </a:p>
          <a:p>
            <a:r>
              <a:rPr lang="et-EE" sz="2400" cap="none" dirty="0"/>
              <a:t>Eri uuringute väitel saab väita, et positiivne jaama mõju kinnisvara väärtusele on ca 2 miili ehk 3,2 km ulatuses. </a:t>
            </a:r>
          </a:p>
          <a:p>
            <a:pPr marL="0" indent="0">
              <a:buNone/>
            </a:pPr>
            <a:endParaRPr lang="et-EE" dirty="0"/>
          </a:p>
        </p:txBody>
      </p:sp>
      <p:sp>
        <p:nvSpPr>
          <p:cNvPr id="4" name="Title 1"/>
          <p:cNvSpPr txBox="1">
            <a:spLocks/>
          </p:cNvSpPr>
          <p:nvPr/>
        </p:nvSpPr>
        <p:spPr>
          <a:xfrm>
            <a:off x="0" y="6473227"/>
            <a:ext cx="10515600" cy="384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1600" dirty="0">
                <a:latin typeface="Times New Roman" panose="02020603050405020304" pitchFamily="18" charset="0"/>
              </a:rPr>
              <a:t>Allikas: </a:t>
            </a:r>
            <a:r>
              <a:rPr lang="et-EE" sz="1600" dirty="0" err="1">
                <a:latin typeface="Times New Roman" panose="02020603050405020304" pitchFamily="18" charset="0"/>
              </a:rPr>
              <a:t>E.Pels</a:t>
            </a:r>
            <a:r>
              <a:rPr lang="et-EE" sz="1600" dirty="0">
                <a:latin typeface="Times New Roman" panose="02020603050405020304" pitchFamily="18" charset="0"/>
              </a:rPr>
              <a:t> „</a:t>
            </a:r>
            <a:r>
              <a:rPr lang="et-EE" sz="1600" dirty="0" err="1">
                <a:latin typeface="Times New Roman" panose="02020603050405020304" pitchFamily="18" charset="0"/>
              </a:rPr>
              <a:t>The</a:t>
            </a:r>
            <a:r>
              <a:rPr lang="et-EE" sz="1600" dirty="0">
                <a:latin typeface="Times New Roman" panose="02020603050405020304" pitchFamily="18" charset="0"/>
              </a:rPr>
              <a:t> </a:t>
            </a:r>
            <a:r>
              <a:rPr lang="et-EE" sz="1600" dirty="0" err="1">
                <a:latin typeface="Times New Roman" panose="02020603050405020304" pitchFamily="18" charset="0"/>
              </a:rPr>
              <a:t>Impact</a:t>
            </a:r>
            <a:r>
              <a:rPr lang="et-EE" sz="1600" dirty="0">
                <a:latin typeface="Times New Roman" panose="02020603050405020304" pitchFamily="18" charset="0"/>
              </a:rPr>
              <a:t> of </a:t>
            </a:r>
            <a:r>
              <a:rPr lang="et-EE" sz="1600" dirty="0" err="1">
                <a:latin typeface="Times New Roman" panose="02020603050405020304" pitchFamily="18" charset="0"/>
              </a:rPr>
              <a:t>Railway</a:t>
            </a:r>
            <a:r>
              <a:rPr lang="et-EE" sz="1600" dirty="0">
                <a:latin typeface="Times New Roman" panose="02020603050405020304" pitchFamily="18" charset="0"/>
              </a:rPr>
              <a:t> </a:t>
            </a:r>
            <a:r>
              <a:rPr lang="et-EE" sz="1600" dirty="0" err="1">
                <a:latin typeface="Times New Roman" panose="02020603050405020304" pitchFamily="18" charset="0"/>
              </a:rPr>
              <a:t>Stations</a:t>
            </a:r>
            <a:r>
              <a:rPr lang="et-EE" sz="1600" dirty="0">
                <a:latin typeface="Times New Roman" panose="02020603050405020304" pitchFamily="18" charset="0"/>
              </a:rPr>
              <a:t> on </a:t>
            </a:r>
            <a:r>
              <a:rPr lang="et-EE" sz="1600" dirty="0" err="1">
                <a:latin typeface="Times New Roman" panose="02020603050405020304" pitchFamily="18" charset="0"/>
              </a:rPr>
              <a:t>Residential</a:t>
            </a:r>
            <a:r>
              <a:rPr lang="et-EE" sz="1600" dirty="0">
                <a:latin typeface="Times New Roman" panose="02020603050405020304" pitchFamily="18" charset="0"/>
              </a:rPr>
              <a:t> and </a:t>
            </a:r>
            <a:r>
              <a:rPr lang="et-EE" sz="1600" dirty="0" err="1">
                <a:latin typeface="Times New Roman" panose="02020603050405020304" pitchFamily="18" charset="0"/>
              </a:rPr>
              <a:t>Commercial</a:t>
            </a:r>
            <a:r>
              <a:rPr lang="et-EE" sz="1600" dirty="0">
                <a:latin typeface="Times New Roman" panose="02020603050405020304" pitchFamily="18" charset="0"/>
              </a:rPr>
              <a:t> </a:t>
            </a:r>
            <a:r>
              <a:rPr lang="et-EE" sz="1600" dirty="0" err="1">
                <a:latin typeface="Times New Roman" panose="02020603050405020304" pitchFamily="18" charset="0"/>
              </a:rPr>
              <a:t>Property</a:t>
            </a:r>
            <a:r>
              <a:rPr lang="et-EE" sz="1600" dirty="0">
                <a:latin typeface="Times New Roman" panose="02020603050405020304" pitchFamily="18" charset="0"/>
              </a:rPr>
              <a:t> </a:t>
            </a:r>
            <a:r>
              <a:rPr lang="et-EE" sz="1600" dirty="0" err="1">
                <a:latin typeface="Times New Roman" panose="02020603050405020304" pitchFamily="18" charset="0"/>
              </a:rPr>
              <a:t>Value</a:t>
            </a:r>
            <a:r>
              <a:rPr lang="et-EE" sz="1600" dirty="0">
                <a:latin typeface="Times New Roman" panose="02020603050405020304" pitchFamily="18" charset="0"/>
              </a:rPr>
              <a:t>: A </a:t>
            </a:r>
            <a:r>
              <a:rPr lang="et-EE" sz="1600" dirty="0" err="1">
                <a:latin typeface="Times New Roman" panose="02020603050405020304" pitchFamily="18" charset="0"/>
              </a:rPr>
              <a:t>Meta-analysis</a:t>
            </a:r>
            <a:r>
              <a:rPr lang="et-EE" sz="1600" dirty="0">
                <a:latin typeface="Times New Roman" panose="02020603050405020304" pitchFamily="18" charset="0"/>
              </a:rPr>
              <a:t>“</a:t>
            </a:r>
          </a:p>
        </p:txBody>
      </p:sp>
    </p:spTree>
    <p:extLst>
      <p:ext uri="{BB962C8B-B14F-4D97-AF65-F5344CB8AC3E}">
        <p14:creationId xmlns:p14="http://schemas.microsoft.com/office/powerpoint/2010/main" val="391829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stretch>
            <a:fillRect/>
          </a:stretch>
        </p:blipFill>
        <p:spPr>
          <a:xfrm>
            <a:off x="999617" y="-2006"/>
            <a:ext cx="10490716" cy="6855084"/>
          </a:xfrm>
          <a:prstGeom prst="rect">
            <a:avLst/>
          </a:prstGeom>
        </p:spPr>
      </p:pic>
      <p:pic>
        <p:nvPicPr>
          <p:cNvPr id="8" name="Pilt 8" descr="Linn">
            <a:extLst>
              <a:ext uri="{FF2B5EF4-FFF2-40B4-BE49-F238E27FC236}">
                <a16:creationId xmlns:a16="http://schemas.microsoft.com/office/drawing/2014/main" id="{3FC82520-A03C-4536-86BE-5B2EFB37DB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7078" y="2672787"/>
            <a:ext cx="914400" cy="914400"/>
          </a:xfrm>
          <a:prstGeom prst="rect">
            <a:avLst/>
          </a:prstGeom>
        </p:spPr>
      </p:pic>
      <p:sp>
        <p:nvSpPr>
          <p:cNvPr id="3" name="Title 2"/>
          <p:cNvSpPr>
            <a:spLocks noGrp="1"/>
          </p:cNvSpPr>
          <p:nvPr>
            <p:ph type="title"/>
          </p:nvPr>
        </p:nvSpPr>
        <p:spPr>
          <a:xfrm>
            <a:off x="913774" y="0"/>
            <a:ext cx="10364451" cy="462337"/>
          </a:xfrm>
        </p:spPr>
        <p:txBody>
          <a:bodyPr>
            <a:normAutofit fontScale="90000"/>
          </a:bodyPr>
          <a:lstStyle/>
          <a:p>
            <a:r>
              <a:rPr lang="et-EE" cap="none" dirty="0">
                <a:latin typeface="Times New Roman" panose="02020603050405020304" pitchFamily="18" charset="0"/>
                <a:cs typeface="Times New Roman" panose="02020603050405020304" pitchFamily="18" charset="0"/>
              </a:rPr>
              <a:t>Uurimisala</a:t>
            </a:r>
          </a:p>
        </p:txBody>
      </p:sp>
      <p:pic>
        <p:nvPicPr>
          <p:cNvPr id="12" name="Pilt 10" descr="Maja">
            <a:extLst>
              <a:ext uri="{FF2B5EF4-FFF2-40B4-BE49-F238E27FC236}">
                <a16:creationId xmlns:a16="http://schemas.microsoft.com/office/drawing/2014/main" id="{50F34182-4C92-4982-8DBB-4A7DC0FABF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43424" y="4079080"/>
            <a:ext cx="628651" cy="628651"/>
          </a:xfrm>
          <a:prstGeom prst="rect">
            <a:avLst/>
          </a:prstGeom>
        </p:spPr>
      </p:pic>
      <p:pic>
        <p:nvPicPr>
          <p:cNvPr id="13" name="Pilt 10" descr="Maja">
            <a:extLst>
              <a:ext uri="{FF2B5EF4-FFF2-40B4-BE49-F238E27FC236}">
                <a16:creationId xmlns:a16="http://schemas.microsoft.com/office/drawing/2014/main" id="{EDB58B46-9DBD-4CD9-8128-2067B3037F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1893" y="2805112"/>
            <a:ext cx="628651" cy="628651"/>
          </a:xfrm>
          <a:prstGeom prst="rect">
            <a:avLst/>
          </a:prstGeom>
        </p:spPr>
      </p:pic>
    </p:spTree>
    <p:extLst>
      <p:ext uri="{BB962C8B-B14F-4D97-AF65-F5344CB8AC3E}">
        <p14:creationId xmlns:p14="http://schemas.microsoft.com/office/powerpoint/2010/main" val="23211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AC78C5E576694F88EC0DA68E07897B" ma:contentTypeVersion="11" ma:contentTypeDescription="Create a new document." ma:contentTypeScope="" ma:versionID="2080c94f93c4813efca6992cae1013b5">
  <xsd:schema xmlns:xsd="http://www.w3.org/2001/XMLSchema" xmlns:xs="http://www.w3.org/2001/XMLSchema" xmlns:p="http://schemas.microsoft.com/office/2006/metadata/properties" xmlns:ns3="7efd1a4b-108b-4c3a-beac-3be5231882f7" xmlns:ns4="bcd2d73f-25aa-4b59-9b1a-2b17d6d2407f" targetNamespace="http://schemas.microsoft.com/office/2006/metadata/properties" ma:root="true" ma:fieldsID="504980dc562382dee91154143d6efe61" ns3:_="" ns4:_="">
    <xsd:import namespace="7efd1a4b-108b-4c3a-beac-3be5231882f7"/>
    <xsd:import namespace="bcd2d73f-25aa-4b59-9b1a-2b17d6d240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d1a4b-108b-4c3a-beac-3be5231882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2d73f-25aa-4b59-9b1a-2b17d6d240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FD45B5-FFC7-4C89-874E-C3B3AB6E8BCD}">
  <ds:schemaRefs>
    <ds:schemaRef ds:uri="http://schemas.microsoft.com/office/infopath/2007/PartnerControls"/>
    <ds:schemaRef ds:uri="http://purl.org/dc/terms/"/>
    <ds:schemaRef ds:uri="http://purl.org/dc/elements/1.1/"/>
    <ds:schemaRef ds:uri="http://schemas.microsoft.com/office/2006/metadata/properties"/>
    <ds:schemaRef ds:uri="7efd1a4b-108b-4c3a-beac-3be5231882f7"/>
    <ds:schemaRef ds:uri="http://schemas.microsoft.com/office/2006/documentManagement/types"/>
    <ds:schemaRef ds:uri="http://schemas.openxmlformats.org/package/2006/metadata/core-properties"/>
    <ds:schemaRef ds:uri="bcd2d73f-25aa-4b59-9b1a-2b17d6d2407f"/>
    <ds:schemaRef ds:uri="http://www.w3.org/XML/1998/namespace"/>
    <ds:schemaRef ds:uri="http://purl.org/dc/dcmitype/"/>
  </ds:schemaRefs>
</ds:datastoreItem>
</file>

<file path=customXml/itemProps2.xml><?xml version="1.0" encoding="utf-8"?>
<ds:datastoreItem xmlns:ds="http://schemas.openxmlformats.org/officeDocument/2006/customXml" ds:itemID="{62FFA23C-CBBC-4D26-BAD9-0F1E875FD463}">
  <ds:schemaRefs>
    <ds:schemaRef ds:uri="http://schemas.microsoft.com/sharepoint/v3/contenttype/forms"/>
  </ds:schemaRefs>
</ds:datastoreItem>
</file>

<file path=customXml/itemProps3.xml><?xml version="1.0" encoding="utf-8"?>
<ds:datastoreItem xmlns:ds="http://schemas.openxmlformats.org/officeDocument/2006/customXml" ds:itemID="{C574FCB7-1D52-486D-80C3-9F61C5AF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d1a4b-108b-4c3a-beac-3be5231882f7"/>
    <ds:schemaRef ds:uri="bcd2d73f-25aa-4b59-9b1a-2b17d6d24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2483</TotalTime>
  <Words>3074</Words>
  <Application>Microsoft Office PowerPoint</Application>
  <PresentationFormat>Widescreen</PresentationFormat>
  <Paragraphs>178</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Tw Cen MT</vt:lpstr>
      <vt:lpstr>Wingdings</vt:lpstr>
      <vt:lpstr>Droplet</vt:lpstr>
      <vt:lpstr>Rail Baltic Pärnu terminal</vt:lpstr>
      <vt:lpstr>Rail Baltic faktid</vt:lpstr>
      <vt:lpstr>Rail Baltic Reisimine</vt:lpstr>
      <vt:lpstr>Rail Baltic mõju </vt:lpstr>
      <vt:lpstr>Kiirraudtee – otsesed mõjud</vt:lpstr>
      <vt:lpstr>Kiirraudtee– kaudsed mõjud</vt:lpstr>
      <vt:lpstr>Kiirraudtee mõju linnale</vt:lpstr>
      <vt:lpstr>Jaama majanduslik mõju - kinnisvara</vt:lpstr>
      <vt:lpstr>Uurimisala</vt:lpstr>
      <vt:lpstr>Juurdepääsu ja arengualade suhe</vt:lpstr>
      <vt:lpstr>Ex-ante hindamine</vt:lpstr>
      <vt:lpstr>Mõju tervisele ja sotsiaalsele heaolule</vt:lpstr>
      <vt:lpstr>Mõju eluolule</vt:lpstr>
      <vt:lpstr>Mõju ettevõtlusele ja materiaalsele heaolule </vt:lpstr>
      <vt:lpstr>Mõju üldplaneeringule</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Rail Baltic Pärnu terminal</dc:title>
  <dc:creator>Kaido</dc:creator>
  <cp:lastModifiedBy>Kaido Koppel</cp:lastModifiedBy>
  <cp:revision>140</cp:revision>
  <cp:lastPrinted>2019-11-29T07:08:10Z</cp:lastPrinted>
  <dcterms:created xsi:type="dcterms:W3CDTF">2015-10-23T06:17:33Z</dcterms:created>
  <dcterms:modified xsi:type="dcterms:W3CDTF">2019-11-29T07:09:02Z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0x01010045AC78C5E576694F88EC0DA68E07897B</vt:lpwstr>
  </property>
</Properties>
</file>