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17"/>
  </p:notesMasterIdLst>
  <p:sldIdLst>
    <p:sldId id="279" r:id="rId5"/>
    <p:sldId id="280" r:id="rId6"/>
    <p:sldId id="273" r:id="rId7"/>
    <p:sldId id="272" r:id="rId8"/>
    <p:sldId id="281" r:id="rId9"/>
    <p:sldId id="282" r:id="rId10"/>
    <p:sldId id="283" r:id="rId11"/>
    <p:sldId id="284" r:id="rId12"/>
    <p:sldId id="285" r:id="rId13"/>
    <p:sldId id="289" r:id="rId14"/>
    <p:sldId id="290" r:id="rId15"/>
    <p:sldId id="28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B4402-8FC7-4927-9320-B3B2ED7219CF}" type="doc">
      <dgm:prSet loTypeId="urn:microsoft.com/office/officeart/2005/8/layout/process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3D03CCDD-D9C3-4829-970E-473112F1191F}">
      <dgm:prSet phldrT="[Texte]"/>
      <dgm:spPr/>
      <dgm:t>
        <a:bodyPr/>
        <a:lstStyle/>
        <a:p>
          <a:r>
            <a:rPr lang="et-EE" dirty="0"/>
            <a:t>TEEMAKOHASE TEADLIKKUSE TÕSTMINE</a:t>
          </a:r>
          <a:endParaRPr lang="fr-FR" dirty="0"/>
        </a:p>
      </dgm:t>
    </dgm:pt>
    <dgm:pt modelId="{DF35DE13-BE55-426D-9CA3-D56CE72129FB}" type="parTrans" cxnId="{9BD29DC5-F638-454D-9EE3-1DE61F9D0CCF}">
      <dgm:prSet/>
      <dgm:spPr/>
      <dgm:t>
        <a:bodyPr/>
        <a:lstStyle/>
        <a:p>
          <a:endParaRPr lang="fr-FR"/>
        </a:p>
      </dgm:t>
    </dgm:pt>
    <dgm:pt modelId="{00C863E1-5578-479A-A7EA-18EDF8CE0EF8}" type="sibTrans" cxnId="{9BD29DC5-F638-454D-9EE3-1DE61F9D0CCF}">
      <dgm:prSet/>
      <dgm:spPr/>
      <dgm:t>
        <a:bodyPr/>
        <a:lstStyle/>
        <a:p>
          <a:endParaRPr lang="fr-FR"/>
        </a:p>
      </dgm:t>
    </dgm:pt>
    <dgm:pt modelId="{8A3F0185-DD68-4A37-A108-8D953B69B27C}">
      <dgm:prSet phldrT="[Texte]" custT="1"/>
      <dgm:spPr/>
      <dgm:t>
        <a:bodyPr/>
        <a:lstStyle/>
        <a:p>
          <a:r>
            <a:rPr lang="et-EE" sz="2000" dirty="0"/>
            <a:t>Süsinikemissiooni uuring</a:t>
          </a:r>
          <a:endParaRPr lang="fr-FR" sz="2000" dirty="0"/>
        </a:p>
      </dgm:t>
    </dgm:pt>
    <dgm:pt modelId="{B0BAACAA-D669-4B8D-AAED-90E6B0368B1F}" type="parTrans" cxnId="{CA96DE83-C5BE-4A29-B651-0F48BD9C0A12}">
      <dgm:prSet/>
      <dgm:spPr/>
      <dgm:t>
        <a:bodyPr/>
        <a:lstStyle/>
        <a:p>
          <a:endParaRPr lang="fr-FR"/>
        </a:p>
      </dgm:t>
    </dgm:pt>
    <dgm:pt modelId="{43FC101E-46B2-4384-8EF1-8B193AC305AB}" type="sibTrans" cxnId="{CA96DE83-C5BE-4A29-B651-0F48BD9C0A12}">
      <dgm:prSet/>
      <dgm:spPr/>
      <dgm:t>
        <a:bodyPr/>
        <a:lstStyle/>
        <a:p>
          <a:endParaRPr lang="fr-FR"/>
        </a:p>
      </dgm:t>
    </dgm:pt>
    <dgm:pt modelId="{A96DE468-BB7C-4FE8-B1E1-B1B862035D38}">
      <dgm:prSet phldrT="[Texte]"/>
      <dgm:spPr/>
      <dgm:t>
        <a:bodyPr/>
        <a:lstStyle/>
        <a:p>
          <a:r>
            <a:rPr lang="et-EE" dirty="0"/>
            <a:t>LAHENDUSTE UURIMINE</a:t>
          </a:r>
          <a:endParaRPr lang="fr-FR" dirty="0"/>
        </a:p>
      </dgm:t>
    </dgm:pt>
    <dgm:pt modelId="{1BECD531-F684-4D4F-9BDD-4F1D699A1565}" type="parTrans" cxnId="{E54C7797-E45C-49B4-B61A-2BFA39D20DC7}">
      <dgm:prSet/>
      <dgm:spPr/>
      <dgm:t>
        <a:bodyPr/>
        <a:lstStyle/>
        <a:p>
          <a:endParaRPr lang="fr-FR"/>
        </a:p>
      </dgm:t>
    </dgm:pt>
    <dgm:pt modelId="{645AE17A-F942-4219-B719-2DB2E24844E1}" type="sibTrans" cxnId="{E54C7797-E45C-49B4-B61A-2BFA39D20DC7}">
      <dgm:prSet/>
      <dgm:spPr/>
      <dgm:t>
        <a:bodyPr/>
        <a:lstStyle/>
        <a:p>
          <a:endParaRPr lang="fr-FR"/>
        </a:p>
      </dgm:t>
    </dgm:pt>
    <dgm:pt modelId="{07665016-1DC8-4FEC-B3E4-2B8A1F9AE3BC}">
      <dgm:prSet phldrT="[Texte]" custT="1"/>
      <dgm:spPr/>
      <dgm:t>
        <a:bodyPr/>
        <a:lstStyle/>
        <a:p>
          <a:r>
            <a:rPr lang="et-EE" sz="2000" dirty="0"/>
            <a:t>Head praktikad ja meetmesoovitused</a:t>
          </a:r>
          <a:endParaRPr lang="fr-FR" sz="2000" dirty="0"/>
        </a:p>
      </dgm:t>
    </dgm:pt>
    <dgm:pt modelId="{684835BC-C6C2-4F20-9A1D-F587EC234539}" type="parTrans" cxnId="{9BFC6B95-ACB6-49B4-B1AE-6171BC974BCB}">
      <dgm:prSet/>
      <dgm:spPr/>
      <dgm:t>
        <a:bodyPr/>
        <a:lstStyle/>
        <a:p>
          <a:endParaRPr lang="fr-FR"/>
        </a:p>
      </dgm:t>
    </dgm:pt>
    <dgm:pt modelId="{AEF4C464-FD3C-4DC9-B33B-ED22E059B2E7}" type="sibTrans" cxnId="{9BFC6B95-ACB6-49B4-B1AE-6171BC974BCB}">
      <dgm:prSet/>
      <dgm:spPr/>
      <dgm:t>
        <a:bodyPr/>
        <a:lstStyle/>
        <a:p>
          <a:endParaRPr lang="fr-FR"/>
        </a:p>
      </dgm:t>
    </dgm:pt>
    <dgm:pt modelId="{28AA0B68-BAD8-43F3-9C1A-E7F9B4466492}">
      <dgm:prSet phldrT="[Texte]"/>
      <dgm:spPr/>
      <dgm:t>
        <a:bodyPr/>
        <a:lstStyle/>
        <a:p>
          <a:r>
            <a:rPr lang="et-EE" dirty="0"/>
            <a:t>TEGEVUS</a:t>
          </a:r>
          <a:endParaRPr lang="fr-FR" dirty="0"/>
        </a:p>
      </dgm:t>
    </dgm:pt>
    <dgm:pt modelId="{BBABAFB3-3622-4531-9670-F06853769DDA}" type="parTrans" cxnId="{EE8D5EE9-FC98-4DF8-BAFE-79E6A714EDCD}">
      <dgm:prSet/>
      <dgm:spPr/>
      <dgm:t>
        <a:bodyPr/>
        <a:lstStyle/>
        <a:p>
          <a:endParaRPr lang="fr-FR"/>
        </a:p>
      </dgm:t>
    </dgm:pt>
    <dgm:pt modelId="{1A8F3EF8-C2A4-419F-8407-BFF713542993}" type="sibTrans" cxnId="{EE8D5EE9-FC98-4DF8-BAFE-79E6A714EDCD}">
      <dgm:prSet/>
      <dgm:spPr/>
      <dgm:t>
        <a:bodyPr/>
        <a:lstStyle/>
        <a:p>
          <a:endParaRPr lang="fr-FR"/>
        </a:p>
      </dgm:t>
    </dgm:pt>
    <dgm:pt modelId="{F8710773-57FF-41B0-97DB-31BAF4DDEF8D}">
      <dgm:prSet phldrT="[Texte]" custT="1"/>
      <dgm:spPr/>
      <dgm:t>
        <a:bodyPr/>
        <a:lstStyle/>
        <a:p>
          <a:r>
            <a:rPr lang="et-EE" sz="2000" dirty="0"/>
            <a:t>Piiriüleste tegevuskavade koostamine ja elluviimine</a:t>
          </a:r>
          <a:endParaRPr lang="fr-FR" sz="2000" dirty="0"/>
        </a:p>
      </dgm:t>
    </dgm:pt>
    <dgm:pt modelId="{3F5CA582-51BE-4331-A1E7-13F56384DC0D}" type="parTrans" cxnId="{49293B8F-9492-47EB-935B-59EBBC7C0716}">
      <dgm:prSet/>
      <dgm:spPr/>
      <dgm:t>
        <a:bodyPr/>
        <a:lstStyle/>
        <a:p>
          <a:endParaRPr lang="fr-FR"/>
        </a:p>
      </dgm:t>
    </dgm:pt>
    <dgm:pt modelId="{10061E70-D76E-44B4-ADC6-6DF157D44817}" type="sibTrans" cxnId="{49293B8F-9492-47EB-935B-59EBBC7C0716}">
      <dgm:prSet/>
      <dgm:spPr/>
      <dgm:t>
        <a:bodyPr/>
        <a:lstStyle/>
        <a:p>
          <a:endParaRPr lang="fr-FR"/>
        </a:p>
      </dgm:t>
    </dgm:pt>
    <dgm:pt modelId="{BAF2A02E-DE77-4086-BC59-D2C6C0E9D4C0}" type="pres">
      <dgm:prSet presAssocID="{183B4402-8FC7-4927-9320-B3B2ED7219CF}" presName="Name0" presStyleCnt="0">
        <dgm:presLayoutVars>
          <dgm:dir/>
          <dgm:animLvl val="lvl"/>
          <dgm:resizeHandles val="exact"/>
        </dgm:presLayoutVars>
      </dgm:prSet>
      <dgm:spPr/>
    </dgm:pt>
    <dgm:pt modelId="{D949BF1A-30DC-46C1-9720-60B87E7DFFB8}" type="pres">
      <dgm:prSet presAssocID="{28AA0B68-BAD8-43F3-9C1A-E7F9B4466492}" presName="boxAndChildren" presStyleCnt="0"/>
      <dgm:spPr/>
    </dgm:pt>
    <dgm:pt modelId="{3E6892B8-A769-4327-B742-DCBF7B62593B}" type="pres">
      <dgm:prSet presAssocID="{28AA0B68-BAD8-43F3-9C1A-E7F9B4466492}" presName="parentTextBox" presStyleLbl="node1" presStyleIdx="0" presStyleCnt="3"/>
      <dgm:spPr/>
    </dgm:pt>
    <dgm:pt modelId="{979439DC-B4F3-4099-ABDA-7ADBA994A566}" type="pres">
      <dgm:prSet presAssocID="{28AA0B68-BAD8-43F3-9C1A-E7F9B4466492}" presName="entireBox" presStyleLbl="node1" presStyleIdx="0" presStyleCnt="3" custLinFactNeighborY="7855"/>
      <dgm:spPr/>
    </dgm:pt>
    <dgm:pt modelId="{2416225B-43C1-44CB-8DBE-EBE18681EE69}" type="pres">
      <dgm:prSet presAssocID="{28AA0B68-BAD8-43F3-9C1A-E7F9B4466492}" presName="descendantBox" presStyleCnt="0"/>
      <dgm:spPr/>
    </dgm:pt>
    <dgm:pt modelId="{8432698C-1713-461E-BD51-A45D902E7E93}" type="pres">
      <dgm:prSet presAssocID="{F8710773-57FF-41B0-97DB-31BAF4DDEF8D}" presName="childTextBox" presStyleLbl="fgAccFollowNode1" presStyleIdx="0" presStyleCnt="3">
        <dgm:presLayoutVars>
          <dgm:bulletEnabled val="1"/>
        </dgm:presLayoutVars>
      </dgm:prSet>
      <dgm:spPr/>
    </dgm:pt>
    <dgm:pt modelId="{DBEF4375-2CBD-401B-9253-E4B3CDC9D81F}" type="pres">
      <dgm:prSet presAssocID="{645AE17A-F942-4219-B719-2DB2E24844E1}" presName="sp" presStyleCnt="0"/>
      <dgm:spPr/>
    </dgm:pt>
    <dgm:pt modelId="{7455F4AF-4FA7-4FFE-8747-CBB33447A89C}" type="pres">
      <dgm:prSet presAssocID="{A96DE468-BB7C-4FE8-B1E1-B1B862035D38}" presName="arrowAndChildren" presStyleCnt="0"/>
      <dgm:spPr/>
    </dgm:pt>
    <dgm:pt modelId="{05299CA9-31EF-4904-A9BF-859834B9D601}" type="pres">
      <dgm:prSet presAssocID="{A96DE468-BB7C-4FE8-B1E1-B1B862035D38}" presName="parentTextArrow" presStyleLbl="node1" presStyleIdx="0" presStyleCnt="3"/>
      <dgm:spPr/>
    </dgm:pt>
    <dgm:pt modelId="{5F4EA0B0-7BFD-4807-BBC5-7933C41B849F}" type="pres">
      <dgm:prSet presAssocID="{A96DE468-BB7C-4FE8-B1E1-B1B862035D38}" presName="arrow" presStyleLbl="node1" presStyleIdx="1" presStyleCnt="3"/>
      <dgm:spPr/>
    </dgm:pt>
    <dgm:pt modelId="{15C9C882-A523-4BB8-874B-028E47A2C5F6}" type="pres">
      <dgm:prSet presAssocID="{A96DE468-BB7C-4FE8-B1E1-B1B862035D38}" presName="descendantArrow" presStyleCnt="0"/>
      <dgm:spPr/>
    </dgm:pt>
    <dgm:pt modelId="{F2A2F915-725E-4364-B468-D3406CAB22F4}" type="pres">
      <dgm:prSet presAssocID="{07665016-1DC8-4FEC-B3E4-2B8A1F9AE3BC}" presName="childTextArrow" presStyleLbl="fgAccFollowNode1" presStyleIdx="1" presStyleCnt="3">
        <dgm:presLayoutVars>
          <dgm:bulletEnabled val="1"/>
        </dgm:presLayoutVars>
      </dgm:prSet>
      <dgm:spPr/>
    </dgm:pt>
    <dgm:pt modelId="{4F9AD71D-166D-4CD6-B757-7A0B8C0ACBFA}" type="pres">
      <dgm:prSet presAssocID="{00C863E1-5578-479A-A7EA-18EDF8CE0EF8}" presName="sp" presStyleCnt="0"/>
      <dgm:spPr/>
    </dgm:pt>
    <dgm:pt modelId="{B99BB66A-6E63-4FAF-895F-0D4A377F7DD9}" type="pres">
      <dgm:prSet presAssocID="{3D03CCDD-D9C3-4829-970E-473112F1191F}" presName="arrowAndChildren" presStyleCnt="0"/>
      <dgm:spPr/>
    </dgm:pt>
    <dgm:pt modelId="{95F34422-AE96-466F-85F8-BAA3ED6DD920}" type="pres">
      <dgm:prSet presAssocID="{3D03CCDD-D9C3-4829-970E-473112F1191F}" presName="parentTextArrow" presStyleLbl="node1" presStyleIdx="1" presStyleCnt="3"/>
      <dgm:spPr/>
    </dgm:pt>
    <dgm:pt modelId="{626E54AB-F06E-4D24-A308-328AE640AD13}" type="pres">
      <dgm:prSet presAssocID="{3D03CCDD-D9C3-4829-970E-473112F1191F}" presName="arrow" presStyleLbl="node1" presStyleIdx="2" presStyleCnt="3"/>
      <dgm:spPr/>
    </dgm:pt>
    <dgm:pt modelId="{42BDB42D-8019-4538-B45D-11B54F4674D6}" type="pres">
      <dgm:prSet presAssocID="{3D03CCDD-D9C3-4829-970E-473112F1191F}" presName="descendantArrow" presStyleCnt="0"/>
      <dgm:spPr/>
    </dgm:pt>
    <dgm:pt modelId="{15BD0554-B4FB-4C35-8F34-23C6B872B113}" type="pres">
      <dgm:prSet presAssocID="{8A3F0185-DD68-4A37-A108-8D953B69B27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A77E0E39-9B89-49F0-8FCF-CA82B70A256D}" type="presOf" srcId="{07665016-1DC8-4FEC-B3E4-2B8A1F9AE3BC}" destId="{F2A2F915-725E-4364-B468-D3406CAB22F4}" srcOrd="0" destOrd="0" presId="urn:microsoft.com/office/officeart/2005/8/layout/process4"/>
    <dgm:cxn modelId="{F619623F-1CF3-4D55-B3DE-A2C32BC786F9}" type="presOf" srcId="{3D03CCDD-D9C3-4829-970E-473112F1191F}" destId="{95F34422-AE96-466F-85F8-BAA3ED6DD920}" srcOrd="0" destOrd="0" presId="urn:microsoft.com/office/officeart/2005/8/layout/process4"/>
    <dgm:cxn modelId="{7C99C642-F792-46B1-8D57-FB04F472F9F8}" type="presOf" srcId="{8A3F0185-DD68-4A37-A108-8D953B69B27C}" destId="{15BD0554-B4FB-4C35-8F34-23C6B872B113}" srcOrd="0" destOrd="0" presId="urn:microsoft.com/office/officeart/2005/8/layout/process4"/>
    <dgm:cxn modelId="{58FE6D58-F45E-45A0-B46C-0E77700C2662}" type="presOf" srcId="{A96DE468-BB7C-4FE8-B1E1-B1B862035D38}" destId="{05299CA9-31EF-4904-A9BF-859834B9D601}" srcOrd="0" destOrd="0" presId="urn:microsoft.com/office/officeart/2005/8/layout/process4"/>
    <dgm:cxn modelId="{CA96DE83-C5BE-4A29-B651-0F48BD9C0A12}" srcId="{3D03CCDD-D9C3-4829-970E-473112F1191F}" destId="{8A3F0185-DD68-4A37-A108-8D953B69B27C}" srcOrd="0" destOrd="0" parTransId="{B0BAACAA-D669-4B8D-AAED-90E6B0368B1F}" sibTransId="{43FC101E-46B2-4384-8EF1-8B193AC305AB}"/>
    <dgm:cxn modelId="{49293B8F-9492-47EB-935B-59EBBC7C0716}" srcId="{28AA0B68-BAD8-43F3-9C1A-E7F9B4466492}" destId="{F8710773-57FF-41B0-97DB-31BAF4DDEF8D}" srcOrd="0" destOrd="0" parTransId="{3F5CA582-51BE-4331-A1E7-13F56384DC0D}" sibTransId="{10061E70-D76E-44B4-ADC6-6DF157D44817}"/>
    <dgm:cxn modelId="{9BFC6B95-ACB6-49B4-B1AE-6171BC974BCB}" srcId="{A96DE468-BB7C-4FE8-B1E1-B1B862035D38}" destId="{07665016-1DC8-4FEC-B3E4-2B8A1F9AE3BC}" srcOrd="0" destOrd="0" parTransId="{684835BC-C6C2-4F20-9A1D-F587EC234539}" sibTransId="{AEF4C464-FD3C-4DC9-B33B-ED22E059B2E7}"/>
    <dgm:cxn modelId="{20207096-EF49-4A79-8456-40DD0FE13D6A}" type="presOf" srcId="{28AA0B68-BAD8-43F3-9C1A-E7F9B4466492}" destId="{3E6892B8-A769-4327-B742-DCBF7B62593B}" srcOrd="0" destOrd="0" presId="urn:microsoft.com/office/officeart/2005/8/layout/process4"/>
    <dgm:cxn modelId="{E54C7797-E45C-49B4-B61A-2BFA39D20DC7}" srcId="{183B4402-8FC7-4927-9320-B3B2ED7219CF}" destId="{A96DE468-BB7C-4FE8-B1E1-B1B862035D38}" srcOrd="1" destOrd="0" parTransId="{1BECD531-F684-4D4F-9BDD-4F1D699A1565}" sibTransId="{645AE17A-F942-4219-B719-2DB2E24844E1}"/>
    <dgm:cxn modelId="{EAF5DAB1-2778-47A7-9A8E-D2CB90000505}" type="presOf" srcId="{3D03CCDD-D9C3-4829-970E-473112F1191F}" destId="{626E54AB-F06E-4D24-A308-328AE640AD13}" srcOrd="1" destOrd="0" presId="urn:microsoft.com/office/officeart/2005/8/layout/process4"/>
    <dgm:cxn modelId="{14F30EBB-CB78-4968-8674-469D08126EA8}" type="presOf" srcId="{28AA0B68-BAD8-43F3-9C1A-E7F9B4466492}" destId="{979439DC-B4F3-4099-ABDA-7ADBA994A566}" srcOrd="1" destOrd="0" presId="urn:microsoft.com/office/officeart/2005/8/layout/process4"/>
    <dgm:cxn modelId="{9BD29DC5-F638-454D-9EE3-1DE61F9D0CCF}" srcId="{183B4402-8FC7-4927-9320-B3B2ED7219CF}" destId="{3D03CCDD-D9C3-4829-970E-473112F1191F}" srcOrd="0" destOrd="0" parTransId="{DF35DE13-BE55-426D-9CA3-D56CE72129FB}" sibTransId="{00C863E1-5578-479A-A7EA-18EDF8CE0EF8}"/>
    <dgm:cxn modelId="{7B94A0D7-21FB-4112-93AB-290F86E2ADD2}" type="presOf" srcId="{F8710773-57FF-41B0-97DB-31BAF4DDEF8D}" destId="{8432698C-1713-461E-BD51-A45D902E7E93}" srcOrd="0" destOrd="0" presId="urn:microsoft.com/office/officeart/2005/8/layout/process4"/>
    <dgm:cxn modelId="{6698D0DA-1B45-4AE8-A9E0-B64D49A7E430}" type="presOf" srcId="{A96DE468-BB7C-4FE8-B1E1-B1B862035D38}" destId="{5F4EA0B0-7BFD-4807-BBC5-7933C41B849F}" srcOrd="1" destOrd="0" presId="urn:microsoft.com/office/officeart/2005/8/layout/process4"/>
    <dgm:cxn modelId="{EE8D5EE9-FC98-4DF8-BAFE-79E6A714EDCD}" srcId="{183B4402-8FC7-4927-9320-B3B2ED7219CF}" destId="{28AA0B68-BAD8-43F3-9C1A-E7F9B4466492}" srcOrd="2" destOrd="0" parTransId="{BBABAFB3-3622-4531-9670-F06853769DDA}" sibTransId="{1A8F3EF8-C2A4-419F-8407-BFF713542993}"/>
    <dgm:cxn modelId="{1362D0FB-8477-41E2-8834-0CB1FD278333}" type="presOf" srcId="{183B4402-8FC7-4927-9320-B3B2ED7219CF}" destId="{BAF2A02E-DE77-4086-BC59-D2C6C0E9D4C0}" srcOrd="0" destOrd="0" presId="urn:microsoft.com/office/officeart/2005/8/layout/process4"/>
    <dgm:cxn modelId="{CFF1C584-C58D-4356-B340-79D4973FA965}" type="presParOf" srcId="{BAF2A02E-DE77-4086-BC59-D2C6C0E9D4C0}" destId="{D949BF1A-30DC-46C1-9720-60B87E7DFFB8}" srcOrd="0" destOrd="0" presId="urn:microsoft.com/office/officeart/2005/8/layout/process4"/>
    <dgm:cxn modelId="{0A52819D-8CE0-4B45-8B3E-3084C1012D7F}" type="presParOf" srcId="{D949BF1A-30DC-46C1-9720-60B87E7DFFB8}" destId="{3E6892B8-A769-4327-B742-DCBF7B62593B}" srcOrd="0" destOrd="0" presId="urn:microsoft.com/office/officeart/2005/8/layout/process4"/>
    <dgm:cxn modelId="{BEC9882F-5179-4801-A42A-C9E252C29149}" type="presParOf" srcId="{D949BF1A-30DC-46C1-9720-60B87E7DFFB8}" destId="{979439DC-B4F3-4099-ABDA-7ADBA994A566}" srcOrd="1" destOrd="0" presId="urn:microsoft.com/office/officeart/2005/8/layout/process4"/>
    <dgm:cxn modelId="{A657BF2B-79D5-40FE-AD88-5364B4A55059}" type="presParOf" srcId="{D949BF1A-30DC-46C1-9720-60B87E7DFFB8}" destId="{2416225B-43C1-44CB-8DBE-EBE18681EE69}" srcOrd="2" destOrd="0" presId="urn:microsoft.com/office/officeart/2005/8/layout/process4"/>
    <dgm:cxn modelId="{6BECD670-3780-459B-B8BB-592D17F1E9DF}" type="presParOf" srcId="{2416225B-43C1-44CB-8DBE-EBE18681EE69}" destId="{8432698C-1713-461E-BD51-A45D902E7E93}" srcOrd="0" destOrd="0" presId="urn:microsoft.com/office/officeart/2005/8/layout/process4"/>
    <dgm:cxn modelId="{5C5BE9DC-A3E9-4B75-845E-7FC471B77371}" type="presParOf" srcId="{BAF2A02E-DE77-4086-BC59-D2C6C0E9D4C0}" destId="{DBEF4375-2CBD-401B-9253-E4B3CDC9D81F}" srcOrd="1" destOrd="0" presId="urn:microsoft.com/office/officeart/2005/8/layout/process4"/>
    <dgm:cxn modelId="{327A3673-1D16-483E-94F3-853C34BAED1E}" type="presParOf" srcId="{BAF2A02E-DE77-4086-BC59-D2C6C0E9D4C0}" destId="{7455F4AF-4FA7-4FFE-8747-CBB33447A89C}" srcOrd="2" destOrd="0" presId="urn:microsoft.com/office/officeart/2005/8/layout/process4"/>
    <dgm:cxn modelId="{0D0E8C8C-85B5-48C3-8BFF-6B529C5525D9}" type="presParOf" srcId="{7455F4AF-4FA7-4FFE-8747-CBB33447A89C}" destId="{05299CA9-31EF-4904-A9BF-859834B9D601}" srcOrd="0" destOrd="0" presId="urn:microsoft.com/office/officeart/2005/8/layout/process4"/>
    <dgm:cxn modelId="{E589896C-3C27-43DF-AC36-E220177AE40F}" type="presParOf" srcId="{7455F4AF-4FA7-4FFE-8747-CBB33447A89C}" destId="{5F4EA0B0-7BFD-4807-BBC5-7933C41B849F}" srcOrd="1" destOrd="0" presId="urn:microsoft.com/office/officeart/2005/8/layout/process4"/>
    <dgm:cxn modelId="{56D46C22-CEAA-4308-A604-5599F858B99D}" type="presParOf" srcId="{7455F4AF-4FA7-4FFE-8747-CBB33447A89C}" destId="{15C9C882-A523-4BB8-874B-028E47A2C5F6}" srcOrd="2" destOrd="0" presId="urn:microsoft.com/office/officeart/2005/8/layout/process4"/>
    <dgm:cxn modelId="{D9EAE6E8-9389-4925-B778-AF7CB76BC28E}" type="presParOf" srcId="{15C9C882-A523-4BB8-874B-028E47A2C5F6}" destId="{F2A2F915-725E-4364-B468-D3406CAB22F4}" srcOrd="0" destOrd="0" presId="urn:microsoft.com/office/officeart/2005/8/layout/process4"/>
    <dgm:cxn modelId="{1A99BF6D-969C-4E12-9717-528293ED6C77}" type="presParOf" srcId="{BAF2A02E-DE77-4086-BC59-D2C6C0E9D4C0}" destId="{4F9AD71D-166D-4CD6-B757-7A0B8C0ACBFA}" srcOrd="3" destOrd="0" presId="urn:microsoft.com/office/officeart/2005/8/layout/process4"/>
    <dgm:cxn modelId="{EEFFCA6D-8EF0-49DB-90E5-3935DDAF7F78}" type="presParOf" srcId="{BAF2A02E-DE77-4086-BC59-D2C6C0E9D4C0}" destId="{B99BB66A-6E63-4FAF-895F-0D4A377F7DD9}" srcOrd="4" destOrd="0" presId="urn:microsoft.com/office/officeart/2005/8/layout/process4"/>
    <dgm:cxn modelId="{54ADB8B6-0966-4387-98C7-E31C30378D8F}" type="presParOf" srcId="{B99BB66A-6E63-4FAF-895F-0D4A377F7DD9}" destId="{95F34422-AE96-466F-85F8-BAA3ED6DD920}" srcOrd="0" destOrd="0" presId="urn:microsoft.com/office/officeart/2005/8/layout/process4"/>
    <dgm:cxn modelId="{F1189D52-5898-4211-B0E0-903339F8D12B}" type="presParOf" srcId="{B99BB66A-6E63-4FAF-895F-0D4A377F7DD9}" destId="{626E54AB-F06E-4D24-A308-328AE640AD13}" srcOrd="1" destOrd="0" presId="urn:microsoft.com/office/officeart/2005/8/layout/process4"/>
    <dgm:cxn modelId="{C81E4850-5031-458A-9D1F-92AA4DEBEF2D}" type="presParOf" srcId="{B99BB66A-6E63-4FAF-895F-0D4A377F7DD9}" destId="{42BDB42D-8019-4538-B45D-11B54F4674D6}" srcOrd="2" destOrd="0" presId="urn:microsoft.com/office/officeart/2005/8/layout/process4"/>
    <dgm:cxn modelId="{01B04990-7724-4C55-B522-E00B72C88EF3}" type="presParOf" srcId="{42BDB42D-8019-4538-B45D-11B54F4674D6}" destId="{15BD0554-B4FB-4C35-8F34-23C6B872B113}" srcOrd="0" destOrd="0" presId="urn:microsoft.com/office/officeart/2005/8/layout/process4"/>
  </dgm:cxnLst>
  <dgm:bg>
    <a:blipFill dpi="0" rotWithShape="1">
      <a:blip xmlns:r="http://schemas.openxmlformats.org/officeDocument/2006/relationships" r:embed="rId1">
        <a:alphaModFix amt="50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2ED43-312B-4D66-8C94-ABF39BF85373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B9DD8E88-6287-4EE6-AF4B-48133108E053}">
      <dgm:prSet phldrT="[Texte]" custT="1"/>
      <dgm:spPr>
        <a:solidFill>
          <a:srgbClr val="159961">
            <a:alpha val="56000"/>
          </a:srgbClr>
        </a:solidFill>
        <a:ln>
          <a:noFill/>
        </a:ln>
      </dgm:spPr>
      <dgm:t>
        <a:bodyPr/>
        <a:lstStyle/>
        <a:p>
          <a:r>
            <a:rPr lang="et-EE" sz="2000" dirty="0"/>
            <a:t>Mis toimub reaalselt piiriüleses mõõtmes</a:t>
          </a:r>
          <a:r>
            <a:rPr lang="fr-FR" sz="2000" dirty="0"/>
            <a:t>?</a:t>
          </a:r>
          <a:endParaRPr lang="fr-FR" sz="2000" i="0" dirty="0"/>
        </a:p>
      </dgm:t>
    </dgm:pt>
    <dgm:pt modelId="{B4B8A5F0-660D-4D44-B6B3-903BBA1E28AF}" type="parTrans" cxnId="{BDA62345-58C4-44ED-A47B-748C134529A5}">
      <dgm:prSet/>
      <dgm:spPr/>
      <dgm:t>
        <a:bodyPr/>
        <a:lstStyle/>
        <a:p>
          <a:endParaRPr lang="fr-FR"/>
        </a:p>
      </dgm:t>
    </dgm:pt>
    <dgm:pt modelId="{B3BB321B-5ECE-45FE-A9F1-8BE76C408242}" type="sibTrans" cxnId="{BDA62345-58C4-44ED-A47B-748C134529A5}">
      <dgm:prSet/>
      <dgm:spPr/>
      <dgm:t>
        <a:bodyPr/>
        <a:lstStyle/>
        <a:p>
          <a:endParaRPr lang="fr-FR"/>
        </a:p>
      </dgm:t>
    </dgm:pt>
    <dgm:pt modelId="{7310D590-EC4B-498F-B73C-D777244E555E}">
      <dgm:prSet phldrT="[Texte]" custT="1"/>
      <dgm:spPr>
        <a:solidFill>
          <a:srgbClr val="159961">
            <a:alpha val="56000"/>
          </a:srgbClr>
        </a:solidFill>
        <a:ln>
          <a:noFill/>
        </a:ln>
      </dgm:spPr>
      <dgm:t>
        <a:bodyPr/>
        <a:lstStyle/>
        <a:p>
          <a:r>
            <a:rPr lang="et-EE" sz="2000" b="0" dirty="0"/>
            <a:t>Millised on nende emissioonide pikaajalised mõjud piiriregioonidele</a:t>
          </a:r>
          <a:r>
            <a:rPr lang="fr-FR" sz="2000" b="0" dirty="0"/>
            <a:t>?</a:t>
          </a:r>
          <a:endParaRPr lang="fr-FR" sz="2000" dirty="0"/>
        </a:p>
      </dgm:t>
    </dgm:pt>
    <dgm:pt modelId="{408C2BC2-AF3E-403F-A48F-4836E2DF4A84}" type="parTrans" cxnId="{ADDCEC83-7EC9-44A9-9CD0-E184AEA461B0}">
      <dgm:prSet/>
      <dgm:spPr/>
      <dgm:t>
        <a:bodyPr/>
        <a:lstStyle/>
        <a:p>
          <a:endParaRPr lang="fr-FR"/>
        </a:p>
      </dgm:t>
    </dgm:pt>
    <dgm:pt modelId="{212DB624-5CDC-46C2-A771-899E10297A9A}" type="sibTrans" cxnId="{ADDCEC83-7EC9-44A9-9CD0-E184AEA461B0}">
      <dgm:prSet/>
      <dgm:spPr/>
      <dgm:t>
        <a:bodyPr/>
        <a:lstStyle/>
        <a:p>
          <a:endParaRPr lang="fr-FR"/>
        </a:p>
      </dgm:t>
    </dgm:pt>
    <dgm:pt modelId="{9C25E3AA-1886-49EC-AA08-AF9DD38AFFBA}">
      <dgm:prSet phldrT="[Texte]" custT="1"/>
      <dgm:spPr>
        <a:solidFill>
          <a:srgbClr val="159961">
            <a:alpha val="56000"/>
          </a:srgbClr>
        </a:solidFill>
        <a:ln>
          <a:noFill/>
        </a:ln>
      </dgm:spPr>
      <dgm:t>
        <a:bodyPr/>
        <a:lstStyle/>
        <a:p>
          <a:r>
            <a:rPr lang="et-EE" sz="2000" b="0" dirty="0"/>
            <a:t>Millised on võimalikud stsenaariumid kohalikul tasandil ja EL eesmärgid</a:t>
          </a:r>
          <a:r>
            <a:rPr lang="fr-FR" sz="2000" b="0" dirty="0"/>
            <a:t> 2050?</a:t>
          </a:r>
          <a:endParaRPr lang="fr-FR" sz="2000" dirty="0"/>
        </a:p>
      </dgm:t>
    </dgm:pt>
    <dgm:pt modelId="{940B483C-6485-4FB3-A10A-940ADD73DE79}" type="parTrans" cxnId="{9D9E803B-F050-438F-BCC8-419F63D9E8D6}">
      <dgm:prSet/>
      <dgm:spPr/>
      <dgm:t>
        <a:bodyPr/>
        <a:lstStyle/>
        <a:p>
          <a:endParaRPr lang="fr-FR"/>
        </a:p>
      </dgm:t>
    </dgm:pt>
    <dgm:pt modelId="{7DE62DBE-2E5A-44A9-A79F-70B6422E98FE}" type="sibTrans" cxnId="{9D9E803B-F050-438F-BCC8-419F63D9E8D6}">
      <dgm:prSet/>
      <dgm:spPr/>
      <dgm:t>
        <a:bodyPr/>
        <a:lstStyle/>
        <a:p>
          <a:endParaRPr lang="fr-FR"/>
        </a:p>
      </dgm:t>
    </dgm:pt>
    <dgm:pt modelId="{22EF3838-1BAA-494A-8B08-AC5FDBE6D25D}" type="pres">
      <dgm:prSet presAssocID="{A432ED43-312B-4D66-8C94-ABF39BF85373}" presName="linearFlow" presStyleCnt="0">
        <dgm:presLayoutVars>
          <dgm:dir/>
          <dgm:resizeHandles val="exact"/>
        </dgm:presLayoutVars>
      </dgm:prSet>
      <dgm:spPr/>
    </dgm:pt>
    <dgm:pt modelId="{E3C5EEC5-62B2-4DAA-B6CF-F6CADD019CCA}" type="pres">
      <dgm:prSet presAssocID="{B9DD8E88-6287-4EE6-AF4B-48133108E053}" presName="composite" presStyleCnt="0"/>
      <dgm:spPr/>
    </dgm:pt>
    <dgm:pt modelId="{AFFFB1C7-4320-4BEB-B031-9A1C5CA39C70}" type="pres">
      <dgm:prSet presAssocID="{B9DD8E88-6287-4EE6-AF4B-48133108E05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936665-6FE7-4C2C-A3C7-53DFC0DD4689}" type="pres">
      <dgm:prSet presAssocID="{B9DD8E88-6287-4EE6-AF4B-48133108E053}" presName="txShp" presStyleLbl="node1" presStyleIdx="0" presStyleCnt="3" custScaleX="103117" custLinFactNeighborX="672" custLinFactNeighborY="-139">
        <dgm:presLayoutVars>
          <dgm:bulletEnabled val="1"/>
        </dgm:presLayoutVars>
      </dgm:prSet>
      <dgm:spPr/>
    </dgm:pt>
    <dgm:pt modelId="{826481ED-7A7E-437E-A4AC-BA358177A74D}" type="pres">
      <dgm:prSet presAssocID="{B3BB321B-5ECE-45FE-A9F1-8BE76C408242}" presName="spacing" presStyleCnt="0"/>
      <dgm:spPr/>
    </dgm:pt>
    <dgm:pt modelId="{E6F0C4F2-7BEC-4837-B18A-5E280DEFD121}" type="pres">
      <dgm:prSet presAssocID="{7310D590-EC4B-498F-B73C-D777244E555E}" presName="composite" presStyleCnt="0"/>
      <dgm:spPr/>
    </dgm:pt>
    <dgm:pt modelId="{561B08C8-985D-4AE0-9104-64183F0EB8A0}" type="pres">
      <dgm:prSet presAssocID="{7310D590-EC4B-498F-B73C-D777244E555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19A3BB-758F-4240-8625-637021B9D753}" type="pres">
      <dgm:prSet presAssocID="{7310D590-EC4B-498F-B73C-D777244E555E}" presName="txShp" presStyleLbl="node1" presStyleIdx="1" presStyleCnt="3" custScaleX="103117">
        <dgm:presLayoutVars>
          <dgm:bulletEnabled val="1"/>
        </dgm:presLayoutVars>
      </dgm:prSet>
      <dgm:spPr/>
    </dgm:pt>
    <dgm:pt modelId="{72B77A92-3654-41EC-921B-EC84A7766E4B}" type="pres">
      <dgm:prSet presAssocID="{212DB624-5CDC-46C2-A771-899E10297A9A}" presName="spacing" presStyleCnt="0"/>
      <dgm:spPr/>
    </dgm:pt>
    <dgm:pt modelId="{1CFE2B8D-6004-43C1-8005-7E600873221D}" type="pres">
      <dgm:prSet presAssocID="{9C25E3AA-1886-49EC-AA08-AF9DD38AFFBA}" presName="composite" presStyleCnt="0"/>
      <dgm:spPr/>
    </dgm:pt>
    <dgm:pt modelId="{A3EDB5EF-176C-4701-9D84-CA4BB6122FA1}" type="pres">
      <dgm:prSet presAssocID="{9C25E3AA-1886-49EC-AA08-AF9DD38AFFB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6A34EB-A157-4D0D-AF9D-77FE4D9AE68B}" type="pres">
      <dgm:prSet presAssocID="{9C25E3AA-1886-49EC-AA08-AF9DD38AFFBA}" presName="txShp" presStyleLbl="node1" presStyleIdx="2" presStyleCnt="3" custScaleX="103117">
        <dgm:presLayoutVars>
          <dgm:bulletEnabled val="1"/>
        </dgm:presLayoutVars>
      </dgm:prSet>
      <dgm:spPr/>
    </dgm:pt>
  </dgm:ptLst>
  <dgm:cxnLst>
    <dgm:cxn modelId="{9D9E803B-F050-438F-BCC8-419F63D9E8D6}" srcId="{A432ED43-312B-4D66-8C94-ABF39BF85373}" destId="{9C25E3AA-1886-49EC-AA08-AF9DD38AFFBA}" srcOrd="2" destOrd="0" parTransId="{940B483C-6485-4FB3-A10A-940ADD73DE79}" sibTransId="{7DE62DBE-2E5A-44A9-A79F-70B6422E98FE}"/>
    <dgm:cxn modelId="{0BF91D3F-1034-44F3-A7BA-02CA86CC48CF}" type="presOf" srcId="{A432ED43-312B-4D66-8C94-ABF39BF85373}" destId="{22EF3838-1BAA-494A-8B08-AC5FDBE6D25D}" srcOrd="0" destOrd="0" presId="urn:microsoft.com/office/officeart/2005/8/layout/vList3"/>
    <dgm:cxn modelId="{BDA62345-58C4-44ED-A47B-748C134529A5}" srcId="{A432ED43-312B-4D66-8C94-ABF39BF85373}" destId="{B9DD8E88-6287-4EE6-AF4B-48133108E053}" srcOrd="0" destOrd="0" parTransId="{B4B8A5F0-660D-4D44-B6B3-903BBA1E28AF}" sibTransId="{B3BB321B-5ECE-45FE-A9F1-8BE76C408242}"/>
    <dgm:cxn modelId="{ADDCEC83-7EC9-44A9-9CD0-E184AEA461B0}" srcId="{A432ED43-312B-4D66-8C94-ABF39BF85373}" destId="{7310D590-EC4B-498F-B73C-D777244E555E}" srcOrd="1" destOrd="0" parTransId="{408C2BC2-AF3E-403F-A48F-4836E2DF4A84}" sibTransId="{212DB624-5CDC-46C2-A771-899E10297A9A}"/>
    <dgm:cxn modelId="{22A53D99-FE09-49F8-871F-7F4088753495}" type="presOf" srcId="{7310D590-EC4B-498F-B73C-D777244E555E}" destId="{EF19A3BB-758F-4240-8625-637021B9D753}" srcOrd="0" destOrd="0" presId="urn:microsoft.com/office/officeart/2005/8/layout/vList3"/>
    <dgm:cxn modelId="{F20E25CE-C856-465E-83F7-82E5FE9AE7F7}" type="presOf" srcId="{9C25E3AA-1886-49EC-AA08-AF9DD38AFFBA}" destId="{0E6A34EB-A157-4D0D-AF9D-77FE4D9AE68B}" srcOrd="0" destOrd="0" presId="urn:microsoft.com/office/officeart/2005/8/layout/vList3"/>
    <dgm:cxn modelId="{DE35D2FD-A6A7-4396-B2B5-C210A4007D58}" type="presOf" srcId="{B9DD8E88-6287-4EE6-AF4B-48133108E053}" destId="{FA936665-6FE7-4C2C-A3C7-53DFC0DD4689}" srcOrd="0" destOrd="0" presId="urn:microsoft.com/office/officeart/2005/8/layout/vList3"/>
    <dgm:cxn modelId="{1EB235EE-A72C-45E6-933C-B613BB630249}" type="presParOf" srcId="{22EF3838-1BAA-494A-8B08-AC5FDBE6D25D}" destId="{E3C5EEC5-62B2-4DAA-B6CF-F6CADD019CCA}" srcOrd="0" destOrd="0" presId="urn:microsoft.com/office/officeart/2005/8/layout/vList3"/>
    <dgm:cxn modelId="{8FB28654-E2D9-45C2-87DF-33E47B4F4834}" type="presParOf" srcId="{E3C5EEC5-62B2-4DAA-B6CF-F6CADD019CCA}" destId="{AFFFB1C7-4320-4BEB-B031-9A1C5CA39C70}" srcOrd="0" destOrd="0" presId="urn:microsoft.com/office/officeart/2005/8/layout/vList3"/>
    <dgm:cxn modelId="{2495CB24-5214-438A-87B3-2C1179AC3D14}" type="presParOf" srcId="{E3C5EEC5-62B2-4DAA-B6CF-F6CADD019CCA}" destId="{FA936665-6FE7-4C2C-A3C7-53DFC0DD4689}" srcOrd="1" destOrd="0" presId="urn:microsoft.com/office/officeart/2005/8/layout/vList3"/>
    <dgm:cxn modelId="{62C96EDA-A096-4E4B-A4C7-9FB20F79C369}" type="presParOf" srcId="{22EF3838-1BAA-494A-8B08-AC5FDBE6D25D}" destId="{826481ED-7A7E-437E-A4AC-BA358177A74D}" srcOrd="1" destOrd="0" presId="urn:microsoft.com/office/officeart/2005/8/layout/vList3"/>
    <dgm:cxn modelId="{46557F18-4AE9-44EA-97BA-5CFA08F3945B}" type="presParOf" srcId="{22EF3838-1BAA-494A-8B08-AC5FDBE6D25D}" destId="{E6F0C4F2-7BEC-4837-B18A-5E280DEFD121}" srcOrd="2" destOrd="0" presId="urn:microsoft.com/office/officeart/2005/8/layout/vList3"/>
    <dgm:cxn modelId="{A3CBEFEB-5FB8-43E7-92EA-10F749609E70}" type="presParOf" srcId="{E6F0C4F2-7BEC-4837-B18A-5E280DEFD121}" destId="{561B08C8-985D-4AE0-9104-64183F0EB8A0}" srcOrd="0" destOrd="0" presId="urn:microsoft.com/office/officeart/2005/8/layout/vList3"/>
    <dgm:cxn modelId="{6ABC630F-C32F-41EE-8138-43661D3CE467}" type="presParOf" srcId="{E6F0C4F2-7BEC-4837-B18A-5E280DEFD121}" destId="{EF19A3BB-758F-4240-8625-637021B9D753}" srcOrd="1" destOrd="0" presId="urn:microsoft.com/office/officeart/2005/8/layout/vList3"/>
    <dgm:cxn modelId="{9E033961-DCCE-4301-B37C-55FBC353DE55}" type="presParOf" srcId="{22EF3838-1BAA-494A-8B08-AC5FDBE6D25D}" destId="{72B77A92-3654-41EC-921B-EC84A7766E4B}" srcOrd="3" destOrd="0" presId="urn:microsoft.com/office/officeart/2005/8/layout/vList3"/>
    <dgm:cxn modelId="{D5FC5158-D4A6-4227-8403-7B7923860003}" type="presParOf" srcId="{22EF3838-1BAA-494A-8B08-AC5FDBE6D25D}" destId="{1CFE2B8D-6004-43C1-8005-7E600873221D}" srcOrd="4" destOrd="0" presId="urn:microsoft.com/office/officeart/2005/8/layout/vList3"/>
    <dgm:cxn modelId="{7C3D32F8-6A51-481D-8C8A-07D392E8E3E7}" type="presParOf" srcId="{1CFE2B8D-6004-43C1-8005-7E600873221D}" destId="{A3EDB5EF-176C-4701-9D84-CA4BB6122FA1}" srcOrd="0" destOrd="0" presId="urn:microsoft.com/office/officeart/2005/8/layout/vList3"/>
    <dgm:cxn modelId="{890F7779-41F5-4727-9E90-3D4C77F95F10}" type="presParOf" srcId="{1CFE2B8D-6004-43C1-8005-7E600873221D}" destId="{0E6A34EB-A157-4D0D-AF9D-77FE4D9AE6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13E1F-D507-49D2-83C7-4211649E9323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42F3EF04-92FF-4169-9FC3-1A6BF6F0B54F}">
      <dgm:prSet phldrT="[Texte]" custT="1"/>
      <dgm:spPr/>
      <dgm:t>
        <a:bodyPr vert="horz"/>
        <a:lstStyle/>
        <a:p>
          <a:pPr algn="r"/>
          <a:r>
            <a:rPr lang="et-EE" sz="2000" b="1" dirty="0">
              <a:solidFill>
                <a:srgbClr val="159961"/>
              </a:solidFill>
            </a:rPr>
            <a:t>MADALSÜSINIK TRANSPORT</a:t>
          </a:r>
          <a:endParaRPr lang="fr-FR" sz="2000" b="1" dirty="0">
            <a:solidFill>
              <a:srgbClr val="159961"/>
            </a:solidFill>
          </a:endParaRPr>
        </a:p>
      </dgm:t>
    </dgm:pt>
    <dgm:pt modelId="{2B1EC414-F03E-481C-85A5-9B5EF5DA07DA}" type="parTrans" cxnId="{584E6C87-2AFF-49E4-91E4-647738E0A452}">
      <dgm:prSet/>
      <dgm:spPr/>
      <dgm:t>
        <a:bodyPr/>
        <a:lstStyle/>
        <a:p>
          <a:endParaRPr lang="fr-FR"/>
        </a:p>
      </dgm:t>
    </dgm:pt>
    <dgm:pt modelId="{93575528-01EB-4A51-BF85-3B2E792665DB}" type="sibTrans" cxnId="{584E6C87-2AFF-49E4-91E4-647738E0A452}">
      <dgm:prSet/>
      <dgm:spPr/>
      <dgm:t>
        <a:bodyPr/>
        <a:lstStyle/>
        <a:p>
          <a:endParaRPr lang="fr-FR"/>
        </a:p>
      </dgm:t>
    </dgm:pt>
    <dgm:pt modelId="{FFB49EE7-7B6E-4BAE-B003-D0A2469926D3}">
      <dgm:prSet phldrT="[Texte]" custT="1"/>
      <dgm:spPr>
        <a:noFill/>
        <a:ln>
          <a:solidFill>
            <a:srgbClr val="159961"/>
          </a:solidFill>
        </a:ln>
      </dgm:spPr>
      <dgm:t>
        <a:bodyPr/>
        <a:lstStyle/>
        <a:p>
          <a:r>
            <a:rPr lang="et-EE" sz="1800" dirty="0">
              <a:solidFill>
                <a:schemeClr val="tx1"/>
              </a:solidFill>
              <a:latin typeface="+mj-lt"/>
            </a:rPr>
            <a:t>Kuidas transpordisektor võiks </a:t>
          </a:r>
          <a:r>
            <a:rPr lang="et-EE" sz="1800" b="1" dirty="0">
              <a:solidFill>
                <a:schemeClr val="tx1"/>
              </a:solidFill>
              <a:latin typeface="+mj-lt"/>
            </a:rPr>
            <a:t>mõjutada arengut madala süsinik-emissiooni põhise majanduse suunas</a:t>
          </a:r>
          <a:r>
            <a:rPr lang="et-EE" sz="1800" dirty="0">
              <a:solidFill>
                <a:schemeClr val="tx1"/>
              </a:solidFill>
              <a:latin typeface="+mj-lt"/>
            </a:rPr>
            <a:t> väina-piirkondades?</a:t>
          </a:r>
          <a:endParaRPr lang="fr-FR" sz="1800" dirty="0">
            <a:solidFill>
              <a:schemeClr val="tx1"/>
            </a:solidFill>
            <a:latin typeface="+mj-lt"/>
          </a:endParaRPr>
        </a:p>
      </dgm:t>
    </dgm:pt>
    <dgm:pt modelId="{19FB0F66-C501-447F-8ED9-64981E40D7F3}" type="parTrans" cxnId="{20A64051-8014-4A03-A1B3-6D0175E4DB44}">
      <dgm:prSet/>
      <dgm:spPr/>
      <dgm:t>
        <a:bodyPr/>
        <a:lstStyle/>
        <a:p>
          <a:endParaRPr lang="fr-FR"/>
        </a:p>
      </dgm:t>
    </dgm:pt>
    <dgm:pt modelId="{EB17529F-5964-4A14-8120-E0D4A42E9C72}" type="sibTrans" cxnId="{20A64051-8014-4A03-A1B3-6D0175E4DB44}">
      <dgm:prSet/>
      <dgm:spPr/>
      <dgm:t>
        <a:bodyPr/>
        <a:lstStyle/>
        <a:p>
          <a:endParaRPr lang="fr-FR"/>
        </a:p>
      </dgm:t>
    </dgm:pt>
    <dgm:pt modelId="{5DF9BD9D-4E20-4531-B1C8-8168088A01DD}">
      <dgm:prSet phldrT="[Texte]" custT="1"/>
      <dgm:spPr/>
      <dgm:t>
        <a:bodyPr/>
        <a:lstStyle/>
        <a:p>
          <a:pPr algn="r"/>
          <a:r>
            <a:rPr lang="et-EE" sz="1800" b="1" dirty="0">
              <a:solidFill>
                <a:srgbClr val="159961"/>
              </a:solidFill>
            </a:rPr>
            <a:t>KESKKONNA ATRAKTIIVSUS</a:t>
          </a:r>
          <a:endParaRPr lang="fr-FR" sz="1800" b="1" dirty="0">
            <a:solidFill>
              <a:srgbClr val="159961"/>
            </a:solidFill>
          </a:endParaRPr>
        </a:p>
      </dgm:t>
    </dgm:pt>
    <dgm:pt modelId="{4B01B3F9-925A-40C2-84CC-19FA66634D83}" type="parTrans" cxnId="{A1BF8ADB-37BD-4AC9-941E-0AFE2AE41921}">
      <dgm:prSet/>
      <dgm:spPr/>
      <dgm:t>
        <a:bodyPr/>
        <a:lstStyle/>
        <a:p>
          <a:endParaRPr lang="fr-FR"/>
        </a:p>
      </dgm:t>
    </dgm:pt>
    <dgm:pt modelId="{5EB652CB-27D2-499F-B6DC-E5DD7CB3B5BB}" type="sibTrans" cxnId="{A1BF8ADB-37BD-4AC9-941E-0AFE2AE41921}">
      <dgm:prSet/>
      <dgm:spPr/>
      <dgm:t>
        <a:bodyPr/>
        <a:lstStyle/>
        <a:p>
          <a:endParaRPr lang="fr-FR"/>
        </a:p>
      </dgm:t>
    </dgm:pt>
    <dgm:pt modelId="{4657FFB0-17F2-4840-8A83-27979BFBCA99}">
      <dgm:prSet phldrT="[Texte]" custT="1"/>
      <dgm:spPr>
        <a:noFill/>
        <a:ln>
          <a:solidFill>
            <a:srgbClr val="159961"/>
          </a:solidFill>
        </a:ln>
      </dgm:spPr>
      <dgm:t>
        <a:bodyPr/>
        <a:lstStyle/>
        <a:p>
          <a:r>
            <a:rPr lang="et-EE" sz="1800" dirty="0">
              <a:solidFill>
                <a:schemeClr val="tx1"/>
              </a:solidFill>
            </a:rPr>
            <a:t>Mis on </a:t>
          </a:r>
          <a:r>
            <a:rPr lang="et-EE" sz="1800" b="1" dirty="0">
              <a:solidFill>
                <a:schemeClr val="tx1"/>
              </a:solidFill>
            </a:rPr>
            <a:t>keskkonna kasud </a:t>
          </a:r>
          <a:r>
            <a:rPr lang="et-EE" sz="1800" dirty="0">
              <a:solidFill>
                <a:schemeClr val="tx1"/>
              </a:solidFill>
            </a:rPr>
            <a:t>madala süsinik-emissiooni strateegiatest ja millised on nende </a:t>
          </a:r>
          <a:r>
            <a:rPr lang="et-EE" sz="1800" b="1" dirty="0">
              <a:solidFill>
                <a:schemeClr val="tx1"/>
              </a:solidFill>
            </a:rPr>
            <a:t>mõjud piirkondade atraktiivsusele</a:t>
          </a:r>
          <a:r>
            <a:rPr lang="fr-FR" sz="1800" dirty="0">
              <a:solidFill>
                <a:schemeClr val="tx1"/>
              </a:solidFill>
            </a:rPr>
            <a:t>?</a:t>
          </a:r>
        </a:p>
      </dgm:t>
    </dgm:pt>
    <dgm:pt modelId="{50A3E4E6-7156-4F01-87BE-86224D3EE63C}" type="parTrans" cxnId="{BC7A5D6F-4E6C-4996-BB45-248AA94C21F5}">
      <dgm:prSet/>
      <dgm:spPr/>
      <dgm:t>
        <a:bodyPr/>
        <a:lstStyle/>
        <a:p>
          <a:endParaRPr lang="fr-FR"/>
        </a:p>
      </dgm:t>
    </dgm:pt>
    <dgm:pt modelId="{081AFA3E-5A54-4FCF-A677-96B2C554A5F7}" type="sibTrans" cxnId="{BC7A5D6F-4E6C-4996-BB45-248AA94C21F5}">
      <dgm:prSet/>
      <dgm:spPr/>
      <dgm:t>
        <a:bodyPr/>
        <a:lstStyle/>
        <a:p>
          <a:endParaRPr lang="fr-FR"/>
        </a:p>
      </dgm:t>
    </dgm:pt>
    <dgm:pt modelId="{3F4441A4-2F8D-4E44-BB27-57389F43A375}">
      <dgm:prSet phldrT="[Texte]" custT="1"/>
      <dgm:spPr/>
      <dgm:t>
        <a:bodyPr/>
        <a:lstStyle/>
        <a:p>
          <a:pPr algn="r"/>
          <a:r>
            <a:rPr lang="fr-FR" sz="1800" b="1" dirty="0">
              <a:solidFill>
                <a:srgbClr val="159961"/>
              </a:solidFill>
            </a:rPr>
            <a:t>E</a:t>
          </a:r>
          <a:r>
            <a:rPr lang="et-EE" sz="1800" b="1" dirty="0">
              <a:solidFill>
                <a:srgbClr val="159961"/>
              </a:solidFill>
            </a:rPr>
            <a:t>TTEVÕTLIKKUS JA SOTSIAALNE </a:t>
          </a:r>
          <a:r>
            <a:rPr lang="fr-FR" sz="1800" b="1" dirty="0">
              <a:solidFill>
                <a:srgbClr val="159961"/>
              </a:solidFill>
            </a:rPr>
            <a:t>INNOVAT</a:t>
          </a:r>
          <a:r>
            <a:rPr lang="et-EE" sz="1800" b="1" dirty="0">
              <a:solidFill>
                <a:srgbClr val="159961"/>
              </a:solidFill>
            </a:rPr>
            <a:t>S</a:t>
          </a:r>
          <a:r>
            <a:rPr lang="fr-FR" sz="1800" b="1" dirty="0">
              <a:solidFill>
                <a:srgbClr val="159961"/>
              </a:solidFill>
            </a:rPr>
            <a:t>I</a:t>
          </a:r>
          <a:r>
            <a:rPr lang="et-EE" sz="1800" b="1" dirty="0">
              <a:solidFill>
                <a:srgbClr val="159961"/>
              </a:solidFill>
            </a:rPr>
            <a:t>O</a:t>
          </a:r>
          <a:r>
            <a:rPr lang="fr-FR" sz="1800" b="1" dirty="0">
              <a:solidFill>
                <a:srgbClr val="159961"/>
              </a:solidFill>
            </a:rPr>
            <a:t>ON</a:t>
          </a:r>
        </a:p>
      </dgm:t>
    </dgm:pt>
    <dgm:pt modelId="{66F9FC26-BBBD-4045-8F46-CEAACB513BD0}" type="parTrans" cxnId="{AF4C07FA-4FEA-4E6F-9AE0-B67D1710D333}">
      <dgm:prSet/>
      <dgm:spPr/>
      <dgm:t>
        <a:bodyPr/>
        <a:lstStyle/>
        <a:p>
          <a:endParaRPr lang="fr-FR"/>
        </a:p>
      </dgm:t>
    </dgm:pt>
    <dgm:pt modelId="{C93D5180-9079-41FF-B693-7999B677879A}" type="sibTrans" cxnId="{AF4C07FA-4FEA-4E6F-9AE0-B67D1710D333}">
      <dgm:prSet/>
      <dgm:spPr/>
      <dgm:t>
        <a:bodyPr/>
        <a:lstStyle/>
        <a:p>
          <a:endParaRPr lang="fr-FR"/>
        </a:p>
      </dgm:t>
    </dgm:pt>
    <dgm:pt modelId="{D1E5EE23-9EA0-40A4-BCF0-59B32725A162}">
      <dgm:prSet custT="1"/>
      <dgm:spPr>
        <a:noFill/>
        <a:ln>
          <a:solidFill>
            <a:srgbClr val="159961"/>
          </a:solidFill>
        </a:ln>
      </dgm:spPr>
      <dgm:t>
        <a:bodyPr/>
        <a:lstStyle/>
        <a:p>
          <a:r>
            <a:rPr lang="et-EE" sz="1800" dirty="0">
              <a:solidFill>
                <a:schemeClr val="tx1"/>
              </a:solidFill>
            </a:rPr>
            <a:t>Kuidas saavad kohalikud avaliku võimu esindajad </a:t>
          </a:r>
          <a:r>
            <a:rPr lang="et-EE" sz="1800" b="1" dirty="0">
              <a:solidFill>
                <a:schemeClr val="tx1"/>
              </a:solidFill>
            </a:rPr>
            <a:t>toetada majanduslikke ja sotsiaalseid muutusi </a:t>
          </a:r>
          <a:r>
            <a:rPr lang="et-EE" sz="1800" b="0" dirty="0">
              <a:solidFill>
                <a:schemeClr val="tx1"/>
              </a:solidFill>
            </a:rPr>
            <a:t>mis kaasnevad madala süsinik-emissiooniga majanduse arendamisega</a:t>
          </a:r>
          <a:r>
            <a:rPr lang="fr-FR" sz="1800" dirty="0">
              <a:solidFill>
                <a:schemeClr val="tx1"/>
              </a:solidFill>
            </a:rPr>
            <a:t>?</a:t>
          </a:r>
        </a:p>
      </dgm:t>
    </dgm:pt>
    <dgm:pt modelId="{9A354B94-F60A-4FE0-A0E4-804849AD8AD1}" type="parTrans" cxnId="{00B79E9D-0C80-45C6-B3D2-73FDCB3334AA}">
      <dgm:prSet/>
      <dgm:spPr/>
      <dgm:t>
        <a:bodyPr/>
        <a:lstStyle/>
        <a:p>
          <a:endParaRPr lang="fr-FR"/>
        </a:p>
      </dgm:t>
    </dgm:pt>
    <dgm:pt modelId="{7523CCF8-0429-4364-B15C-9331A3E83F5F}" type="sibTrans" cxnId="{00B79E9D-0C80-45C6-B3D2-73FDCB3334AA}">
      <dgm:prSet/>
      <dgm:spPr/>
      <dgm:t>
        <a:bodyPr/>
        <a:lstStyle/>
        <a:p>
          <a:endParaRPr lang="fr-FR"/>
        </a:p>
      </dgm:t>
    </dgm:pt>
    <dgm:pt modelId="{8A365A54-9EF1-43FA-A73E-8C689C66C849}" type="pres">
      <dgm:prSet presAssocID="{C5E13E1F-D507-49D2-83C7-4211649E9323}" presName="linearFlow" presStyleCnt="0">
        <dgm:presLayoutVars>
          <dgm:dir/>
          <dgm:animLvl val="lvl"/>
          <dgm:resizeHandles/>
        </dgm:presLayoutVars>
      </dgm:prSet>
      <dgm:spPr/>
    </dgm:pt>
    <dgm:pt modelId="{DA1E60FC-DD53-41C7-8195-D8DC312A4B8B}" type="pres">
      <dgm:prSet presAssocID="{42F3EF04-92FF-4169-9FC3-1A6BF6F0B54F}" presName="compositeNode" presStyleCnt="0">
        <dgm:presLayoutVars>
          <dgm:bulletEnabled val="1"/>
        </dgm:presLayoutVars>
      </dgm:prSet>
      <dgm:spPr/>
    </dgm:pt>
    <dgm:pt modelId="{57F48A25-1C0C-49B5-A1E1-F2F206764B36}" type="pres">
      <dgm:prSet presAssocID="{42F3EF04-92FF-4169-9FC3-1A6BF6F0B54F}" presName="image" presStyleLbl="fgImgPlace1" presStyleIdx="0" presStyleCnt="3" custLinFactNeighborX="17476" custLinFactNeighborY="-79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159961"/>
          </a:solidFill>
        </a:ln>
      </dgm:spPr>
    </dgm:pt>
    <dgm:pt modelId="{4623CFBA-912E-47D6-9537-409497504CE1}" type="pres">
      <dgm:prSet presAssocID="{42F3EF04-92FF-4169-9FC3-1A6BF6F0B54F}" presName="childNode" presStyleLbl="node1" presStyleIdx="0" presStyleCnt="3" custScaleX="111927" custScaleY="97701" custLinFactNeighborX="13250" custLinFactNeighborY="621">
        <dgm:presLayoutVars>
          <dgm:bulletEnabled val="1"/>
        </dgm:presLayoutVars>
      </dgm:prSet>
      <dgm:spPr/>
    </dgm:pt>
    <dgm:pt modelId="{EE5A109B-E4E3-40E9-BAAB-2ECAABE80CA8}" type="pres">
      <dgm:prSet presAssocID="{42F3EF04-92FF-4169-9FC3-1A6BF6F0B54F}" presName="parentNode" presStyleLbl="revTx" presStyleIdx="0" presStyleCnt="3" custScaleY="78781" custLinFactNeighborX="-25852" custLinFactNeighborY="-673">
        <dgm:presLayoutVars>
          <dgm:chMax val="0"/>
          <dgm:bulletEnabled val="1"/>
        </dgm:presLayoutVars>
      </dgm:prSet>
      <dgm:spPr/>
    </dgm:pt>
    <dgm:pt modelId="{B3BFF37D-4F6E-4614-B77F-0449F0F34020}" type="pres">
      <dgm:prSet presAssocID="{93575528-01EB-4A51-BF85-3B2E792665DB}" presName="sibTrans" presStyleCnt="0"/>
      <dgm:spPr/>
    </dgm:pt>
    <dgm:pt modelId="{3112942A-60E0-4A42-9455-B29FA0B70F0F}" type="pres">
      <dgm:prSet presAssocID="{5DF9BD9D-4E20-4531-B1C8-8168088A01DD}" presName="compositeNode" presStyleCnt="0">
        <dgm:presLayoutVars>
          <dgm:bulletEnabled val="1"/>
        </dgm:presLayoutVars>
      </dgm:prSet>
      <dgm:spPr/>
    </dgm:pt>
    <dgm:pt modelId="{462AAEEC-8DEF-4C4A-9870-EF02332F3211}" type="pres">
      <dgm:prSet presAssocID="{5DF9BD9D-4E20-4531-B1C8-8168088A01DD}" presName="image" presStyleLbl="fgImgPlace1" presStyleIdx="1" presStyleCnt="3" custLinFactNeighborX="-1765" custLinFactNeighborY="-79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159961"/>
          </a:solidFill>
        </a:ln>
      </dgm:spPr>
    </dgm:pt>
    <dgm:pt modelId="{BA622956-1BEF-4E0F-820E-BC12BA0297B8}" type="pres">
      <dgm:prSet presAssocID="{5DF9BD9D-4E20-4531-B1C8-8168088A01DD}" presName="childNode" presStyleLbl="node1" presStyleIdx="1" presStyleCnt="3" custScaleX="108994" custScaleY="98525" custLinFactNeighborX="-7185" custLinFactNeighborY="1033">
        <dgm:presLayoutVars>
          <dgm:bulletEnabled val="1"/>
        </dgm:presLayoutVars>
      </dgm:prSet>
      <dgm:spPr/>
    </dgm:pt>
    <dgm:pt modelId="{A2150B26-2727-4D5D-BCD5-0DF9B50F5E3C}" type="pres">
      <dgm:prSet presAssocID="{5DF9BD9D-4E20-4531-B1C8-8168088A01DD}" presName="parentNode" presStyleLbl="revTx" presStyleIdx="1" presStyleCnt="3" custScaleX="179343" custScaleY="87868" custLinFactNeighborX="-40816" custLinFactNeighborY="-582">
        <dgm:presLayoutVars>
          <dgm:chMax val="0"/>
          <dgm:bulletEnabled val="1"/>
        </dgm:presLayoutVars>
      </dgm:prSet>
      <dgm:spPr/>
    </dgm:pt>
    <dgm:pt modelId="{5D04C5B7-D418-48A0-BC08-75D22D5F696A}" type="pres">
      <dgm:prSet presAssocID="{5EB652CB-27D2-499F-B6DC-E5DD7CB3B5BB}" presName="sibTrans" presStyleCnt="0"/>
      <dgm:spPr/>
    </dgm:pt>
    <dgm:pt modelId="{772A69C5-F6AE-46E1-9422-1FC4361B8F73}" type="pres">
      <dgm:prSet presAssocID="{3F4441A4-2F8D-4E44-BB27-57389F43A375}" presName="compositeNode" presStyleCnt="0">
        <dgm:presLayoutVars>
          <dgm:bulletEnabled val="1"/>
        </dgm:presLayoutVars>
      </dgm:prSet>
      <dgm:spPr/>
    </dgm:pt>
    <dgm:pt modelId="{1C804CE1-CF22-46C4-AED4-CB5AD4A21847}" type="pres">
      <dgm:prSet presAssocID="{3F4441A4-2F8D-4E44-BB27-57389F43A375}" presName="image" presStyleLbl="fgImgPlace1" presStyleIdx="2" presStyleCnt="3" custLinFactNeighborX="-23072" custLinFactNeighborY="-79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159961"/>
          </a:solidFill>
        </a:ln>
      </dgm:spPr>
    </dgm:pt>
    <dgm:pt modelId="{A9427624-967D-4D94-9A1F-0E2AE6297004}" type="pres">
      <dgm:prSet presAssocID="{3F4441A4-2F8D-4E44-BB27-57389F43A375}" presName="childNode" presStyleLbl="node1" presStyleIdx="2" presStyleCnt="3" custScaleX="114836" custScaleY="97066" custLinFactNeighborX="-2952" custLinFactNeighborY="303">
        <dgm:presLayoutVars>
          <dgm:bulletEnabled val="1"/>
        </dgm:presLayoutVars>
      </dgm:prSet>
      <dgm:spPr/>
    </dgm:pt>
    <dgm:pt modelId="{47C187AF-285D-49ED-A124-20FC7A3A5508}" type="pres">
      <dgm:prSet presAssocID="{3F4441A4-2F8D-4E44-BB27-57389F43A375}" presName="parentNode" presStyleLbl="revTx" presStyleIdx="2" presStyleCnt="3" custLinFactX="-45026" custLinFactNeighborX="-100000" custLinFactNeighborY="2705">
        <dgm:presLayoutVars>
          <dgm:chMax val="0"/>
          <dgm:bulletEnabled val="1"/>
        </dgm:presLayoutVars>
      </dgm:prSet>
      <dgm:spPr/>
    </dgm:pt>
  </dgm:ptLst>
  <dgm:cxnLst>
    <dgm:cxn modelId="{0CEA4B31-394D-4511-B921-2B9DCAC71D35}" type="presOf" srcId="{5DF9BD9D-4E20-4531-B1C8-8168088A01DD}" destId="{A2150B26-2727-4D5D-BCD5-0DF9B50F5E3C}" srcOrd="0" destOrd="0" presId="urn:microsoft.com/office/officeart/2005/8/layout/hList2"/>
    <dgm:cxn modelId="{BC7A5D6F-4E6C-4996-BB45-248AA94C21F5}" srcId="{5DF9BD9D-4E20-4531-B1C8-8168088A01DD}" destId="{4657FFB0-17F2-4840-8A83-27979BFBCA99}" srcOrd="0" destOrd="0" parTransId="{50A3E4E6-7156-4F01-87BE-86224D3EE63C}" sibTransId="{081AFA3E-5A54-4FCF-A677-96B2C554A5F7}"/>
    <dgm:cxn modelId="{20A64051-8014-4A03-A1B3-6D0175E4DB44}" srcId="{42F3EF04-92FF-4169-9FC3-1A6BF6F0B54F}" destId="{FFB49EE7-7B6E-4BAE-B003-D0A2469926D3}" srcOrd="0" destOrd="0" parTransId="{19FB0F66-C501-447F-8ED9-64981E40D7F3}" sibTransId="{EB17529F-5964-4A14-8120-E0D4A42E9C72}"/>
    <dgm:cxn modelId="{584E6C87-2AFF-49E4-91E4-647738E0A452}" srcId="{C5E13E1F-D507-49D2-83C7-4211649E9323}" destId="{42F3EF04-92FF-4169-9FC3-1A6BF6F0B54F}" srcOrd="0" destOrd="0" parTransId="{2B1EC414-F03E-481C-85A5-9B5EF5DA07DA}" sibTransId="{93575528-01EB-4A51-BF85-3B2E792665DB}"/>
    <dgm:cxn modelId="{4F56DF8A-6491-4A64-BECF-505D906895E3}" type="presOf" srcId="{4657FFB0-17F2-4840-8A83-27979BFBCA99}" destId="{BA622956-1BEF-4E0F-820E-BC12BA0297B8}" srcOrd="0" destOrd="0" presId="urn:microsoft.com/office/officeart/2005/8/layout/hList2"/>
    <dgm:cxn modelId="{00B79E9D-0C80-45C6-B3D2-73FDCB3334AA}" srcId="{3F4441A4-2F8D-4E44-BB27-57389F43A375}" destId="{D1E5EE23-9EA0-40A4-BCF0-59B32725A162}" srcOrd="0" destOrd="0" parTransId="{9A354B94-F60A-4FE0-A0E4-804849AD8AD1}" sibTransId="{7523CCF8-0429-4364-B15C-9331A3E83F5F}"/>
    <dgm:cxn modelId="{0F43E8A7-2B53-45B2-BCF1-A2F0D110EF69}" type="presOf" srcId="{D1E5EE23-9EA0-40A4-BCF0-59B32725A162}" destId="{A9427624-967D-4D94-9A1F-0E2AE6297004}" srcOrd="0" destOrd="0" presId="urn:microsoft.com/office/officeart/2005/8/layout/hList2"/>
    <dgm:cxn modelId="{8391C6AA-E791-4106-B3E5-DE5A8E032C05}" type="presOf" srcId="{C5E13E1F-D507-49D2-83C7-4211649E9323}" destId="{8A365A54-9EF1-43FA-A73E-8C689C66C849}" srcOrd="0" destOrd="0" presId="urn:microsoft.com/office/officeart/2005/8/layout/hList2"/>
    <dgm:cxn modelId="{B3AA27C9-95CF-49C3-B400-6411EFEEB0D1}" type="presOf" srcId="{42F3EF04-92FF-4169-9FC3-1A6BF6F0B54F}" destId="{EE5A109B-E4E3-40E9-BAAB-2ECAABE80CA8}" srcOrd="0" destOrd="0" presId="urn:microsoft.com/office/officeart/2005/8/layout/hList2"/>
    <dgm:cxn modelId="{2C0976CE-3C75-4B65-9F44-BAE4AC5537CE}" type="presOf" srcId="{3F4441A4-2F8D-4E44-BB27-57389F43A375}" destId="{47C187AF-285D-49ED-A124-20FC7A3A5508}" srcOrd="0" destOrd="0" presId="urn:microsoft.com/office/officeart/2005/8/layout/hList2"/>
    <dgm:cxn modelId="{A1BF8ADB-37BD-4AC9-941E-0AFE2AE41921}" srcId="{C5E13E1F-D507-49D2-83C7-4211649E9323}" destId="{5DF9BD9D-4E20-4531-B1C8-8168088A01DD}" srcOrd="1" destOrd="0" parTransId="{4B01B3F9-925A-40C2-84CC-19FA66634D83}" sibTransId="{5EB652CB-27D2-499F-B6DC-E5DD7CB3B5BB}"/>
    <dgm:cxn modelId="{A988A9E6-B9F1-4DDF-ADA0-9A9EB469F74B}" type="presOf" srcId="{FFB49EE7-7B6E-4BAE-B003-D0A2469926D3}" destId="{4623CFBA-912E-47D6-9537-409497504CE1}" srcOrd="0" destOrd="0" presId="urn:microsoft.com/office/officeart/2005/8/layout/hList2"/>
    <dgm:cxn modelId="{AF4C07FA-4FEA-4E6F-9AE0-B67D1710D333}" srcId="{C5E13E1F-D507-49D2-83C7-4211649E9323}" destId="{3F4441A4-2F8D-4E44-BB27-57389F43A375}" srcOrd="2" destOrd="0" parTransId="{66F9FC26-BBBD-4045-8F46-CEAACB513BD0}" sibTransId="{C93D5180-9079-41FF-B693-7999B677879A}"/>
    <dgm:cxn modelId="{9B176A89-28CF-435F-B26B-9CED080ECC70}" type="presParOf" srcId="{8A365A54-9EF1-43FA-A73E-8C689C66C849}" destId="{DA1E60FC-DD53-41C7-8195-D8DC312A4B8B}" srcOrd="0" destOrd="0" presId="urn:microsoft.com/office/officeart/2005/8/layout/hList2"/>
    <dgm:cxn modelId="{7D8E93C6-3FBA-4CEF-958B-E26A6D244A2F}" type="presParOf" srcId="{DA1E60FC-DD53-41C7-8195-D8DC312A4B8B}" destId="{57F48A25-1C0C-49B5-A1E1-F2F206764B36}" srcOrd="0" destOrd="0" presId="urn:microsoft.com/office/officeart/2005/8/layout/hList2"/>
    <dgm:cxn modelId="{A370F085-F2DA-4906-B006-EDAD86433009}" type="presParOf" srcId="{DA1E60FC-DD53-41C7-8195-D8DC312A4B8B}" destId="{4623CFBA-912E-47D6-9537-409497504CE1}" srcOrd="1" destOrd="0" presId="urn:microsoft.com/office/officeart/2005/8/layout/hList2"/>
    <dgm:cxn modelId="{D9EBFCBD-2DD4-4379-A9DE-53B648F19D81}" type="presParOf" srcId="{DA1E60FC-DD53-41C7-8195-D8DC312A4B8B}" destId="{EE5A109B-E4E3-40E9-BAAB-2ECAABE80CA8}" srcOrd="2" destOrd="0" presId="urn:microsoft.com/office/officeart/2005/8/layout/hList2"/>
    <dgm:cxn modelId="{690FCB9D-EEC8-43E9-99BD-3975FAD9C44B}" type="presParOf" srcId="{8A365A54-9EF1-43FA-A73E-8C689C66C849}" destId="{B3BFF37D-4F6E-4614-B77F-0449F0F34020}" srcOrd="1" destOrd="0" presId="urn:microsoft.com/office/officeart/2005/8/layout/hList2"/>
    <dgm:cxn modelId="{6F212E49-A237-4A28-B458-B4740DCAB2FB}" type="presParOf" srcId="{8A365A54-9EF1-43FA-A73E-8C689C66C849}" destId="{3112942A-60E0-4A42-9455-B29FA0B70F0F}" srcOrd="2" destOrd="0" presId="urn:microsoft.com/office/officeart/2005/8/layout/hList2"/>
    <dgm:cxn modelId="{1F39D66F-3196-4776-833B-33E82C45A403}" type="presParOf" srcId="{3112942A-60E0-4A42-9455-B29FA0B70F0F}" destId="{462AAEEC-8DEF-4C4A-9870-EF02332F3211}" srcOrd="0" destOrd="0" presId="urn:microsoft.com/office/officeart/2005/8/layout/hList2"/>
    <dgm:cxn modelId="{34EE7094-A9E4-4349-9C38-4DCCD034693D}" type="presParOf" srcId="{3112942A-60E0-4A42-9455-B29FA0B70F0F}" destId="{BA622956-1BEF-4E0F-820E-BC12BA0297B8}" srcOrd="1" destOrd="0" presId="urn:microsoft.com/office/officeart/2005/8/layout/hList2"/>
    <dgm:cxn modelId="{FF904ABA-4600-4C21-B029-32181FBB121C}" type="presParOf" srcId="{3112942A-60E0-4A42-9455-B29FA0B70F0F}" destId="{A2150B26-2727-4D5D-BCD5-0DF9B50F5E3C}" srcOrd="2" destOrd="0" presId="urn:microsoft.com/office/officeart/2005/8/layout/hList2"/>
    <dgm:cxn modelId="{66F8A77A-2DF3-4ACD-9243-0037899EB059}" type="presParOf" srcId="{8A365A54-9EF1-43FA-A73E-8C689C66C849}" destId="{5D04C5B7-D418-48A0-BC08-75D22D5F696A}" srcOrd="3" destOrd="0" presId="urn:microsoft.com/office/officeart/2005/8/layout/hList2"/>
    <dgm:cxn modelId="{C46C71FD-275F-40DC-A36F-8891FC23F0CF}" type="presParOf" srcId="{8A365A54-9EF1-43FA-A73E-8C689C66C849}" destId="{772A69C5-F6AE-46E1-9422-1FC4361B8F73}" srcOrd="4" destOrd="0" presId="urn:microsoft.com/office/officeart/2005/8/layout/hList2"/>
    <dgm:cxn modelId="{CF49E4E2-34A4-4F96-9B00-1689C6CD26E4}" type="presParOf" srcId="{772A69C5-F6AE-46E1-9422-1FC4361B8F73}" destId="{1C804CE1-CF22-46C4-AED4-CB5AD4A21847}" srcOrd="0" destOrd="0" presId="urn:microsoft.com/office/officeart/2005/8/layout/hList2"/>
    <dgm:cxn modelId="{79E13A15-F7DB-4952-8A21-D86736693016}" type="presParOf" srcId="{772A69C5-F6AE-46E1-9422-1FC4361B8F73}" destId="{A9427624-967D-4D94-9A1F-0E2AE6297004}" srcOrd="1" destOrd="0" presId="urn:microsoft.com/office/officeart/2005/8/layout/hList2"/>
    <dgm:cxn modelId="{4310C874-1F06-4446-9FF4-0BC606FF35BB}" type="presParOf" srcId="{772A69C5-F6AE-46E1-9422-1FC4361B8F73}" destId="{47C187AF-285D-49ED-A124-20FC7A3A55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15FD9-D091-4848-A8E8-982716A22D78}" type="doc">
      <dgm:prSet loTypeId="urn:microsoft.com/office/officeart/2005/8/layout/venn3" loCatId="relationship" qsTypeId="urn:microsoft.com/office/officeart/2005/8/quickstyle/simple3" qsCatId="simple" csTypeId="urn:microsoft.com/office/officeart/2005/8/colors/accent3_5" csCatId="accent3" phldr="1"/>
      <dgm:spPr/>
    </dgm:pt>
    <dgm:pt modelId="{32326ABD-ECC4-42C1-A3DF-E1CA50CC1B3B}">
      <dgm:prSet phldrT="[Texte]"/>
      <dgm:spPr/>
      <dgm:t>
        <a:bodyPr/>
        <a:lstStyle/>
        <a:p>
          <a:r>
            <a:rPr lang="et-EE" dirty="0"/>
            <a:t>Sidusrühmade võrgustikud piiriülesel tasandil</a:t>
          </a:r>
          <a:endParaRPr lang="fr-FR" dirty="0"/>
        </a:p>
      </dgm:t>
    </dgm:pt>
    <dgm:pt modelId="{FD5B5A1D-3C0E-4A40-95A9-A0C98ADADAB2}" type="parTrans" cxnId="{2CAB648F-B219-40F5-9CA7-B5D51C8B171A}">
      <dgm:prSet/>
      <dgm:spPr/>
      <dgm:t>
        <a:bodyPr/>
        <a:lstStyle/>
        <a:p>
          <a:endParaRPr lang="fr-FR"/>
        </a:p>
      </dgm:t>
    </dgm:pt>
    <dgm:pt modelId="{D3E961A3-8423-4E10-9DCD-1DE7CDF8F419}" type="sibTrans" cxnId="{2CAB648F-B219-40F5-9CA7-B5D51C8B171A}">
      <dgm:prSet/>
      <dgm:spPr/>
      <dgm:t>
        <a:bodyPr/>
        <a:lstStyle/>
        <a:p>
          <a:endParaRPr lang="fr-FR"/>
        </a:p>
      </dgm:t>
    </dgm:pt>
    <dgm:pt modelId="{6640FC96-B353-4414-810C-F1E400E5FEB2}">
      <dgm:prSet phldrT="[Texte]"/>
      <dgm:spPr/>
      <dgm:t>
        <a:bodyPr/>
        <a:lstStyle/>
        <a:p>
          <a:r>
            <a:rPr lang="et-EE" dirty="0"/>
            <a:t>Edukate praktikate propageerimine</a:t>
          </a:r>
          <a:endParaRPr lang="fr-FR" dirty="0"/>
        </a:p>
      </dgm:t>
    </dgm:pt>
    <dgm:pt modelId="{353BF9DF-24AB-4DA0-A487-9A5E57EF762D}" type="parTrans" cxnId="{C37D2D54-FBB2-4D54-9D11-8670BB25CFD8}">
      <dgm:prSet/>
      <dgm:spPr/>
      <dgm:t>
        <a:bodyPr/>
        <a:lstStyle/>
        <a:p>
          <a:endParaRPr lang="fr-FR"/>
        </a:p>
      </dgm:t>
    </dgm:pt>
    <dgm:pt modelId="{348170E8-5ADF-4CC6-9E73-3D296895D9BE}" type="sibTrans" cxnId="{C37D2D54-FBB2-4D54-9D11-8670BB25CFD8}">
      <dgm:prSet/>
      <dgm:spPr/>
      <dgm:t>
        <a:bodyPr/>
        <a:lstStyle/>
        <a:p>
          <a:endParaRPr lang="fr-FR"/>
        </a:p>
      </dgm:t>
    </dgm:pt>
    <dgm:pt modelId="{72753200-B246-4389-AC38-F33915D655ED}">
      <dgm:prSet phldrT="[Texte]"/>
      <dgm:spPr/>
      <dgm:t>
        <a:bodyPr/>
        <a:lstStyle/>
        <a:p>
          <a:r>
            <a:rPr lang="et-EE" dirty="0"/>
            <a:t>Piiriülese tegevuskava ettevalmistamine</a:t>
          </a:r>
          <a:endParaRPr lang="fr-FR" dirty="0"/>
        </a:p>
      </dgm:t>
    </dgm:pt>
    <dgm:pt modelId="{C3691F33-B092-4470-91CC-13C40D79CA5A}" type="parTrans" cxnId="{62C2C4D7-1033-41D6-9651-01BDBA480CCA}">
      <dgm:prSet/>
      <dgm:spPr/>
      <dgm:t>
        <a:bodyPr/>
        <a:lstStyle/>
        <a:p>
          <a:endParaRPr lang="fr-FR"/>
        </a:p>
      </dgm:t>
    </dgm:pt>
    <dgm:pt modelId="{33617E38-7FBA-4A6D-AC80-23C1D27733D8}" type="sibTrans" cxnId="{62C2C4D7-1033-41D6-9651-01BDBA480CCA}">
      <dgm:prSet/>
      <dgm:spPr/>
      <dgm:t>
        <a:bodyPr/>
        <a:lstStyle/>
        <a:p>
          <a:endParaRPr lang="fr-FR"/>
        </a:p>
      </dgm:t>
    </dgm:pt>
    <dgm:pt modelId="{78C24854-0906-4807-A641-632C360B8230}" type="pres">
      <dgm:prSet presAssocID="{F5715FD9-D091-4848-A8E8-982716A22D78}" presName="Name0" presStyleCnt="0">
        <dgm:presLayoutVars>
          <dgm:dir/>
          <dgm:resizeHandles val="exact"/>
        </dgm:presLayoutVars>
      </dgm:prSet>
      <dgm:spPr/>
    </dgm:pt>
    <dgm:pt modelId="{4F4B6735-122E-4BFF-BAF4-ACF470CB01E2}" type="pres">
      <dgm:prSet presAssocID="{32326ABD-ECC4-42C1-A3DF-E1CA50CC1B3B}" presName="Name5" presStyleLbl="vennNode1" presStyleIdx="0" presStyleCnt="3">
        <dgm:presLayoutVars>
          <dgm:bulletEnabled val="1"/>
        </dgm:presLayoutVars>
      </dgm:prSet>
      <dgm:spPr/>
    </dgm:pt>
    <dgm:pt modelId="{199419C5-36BD-4840-B317-7A8A09FC06C2}" type="pres">
      <dgm:prSet presAssocID="{D3E961A3-8423-4E10-9DCD-1DE7CDF8F419}" presName="space" presStyleCnt="0"/>
      <dgm:spPr/>
    </dgm:pt>
    <dgm:pt modelId="{EB4263DC-A5A6-4BBD-999E-B32ED5BAC5C6}" type="pres">
      <dgm:prSet presAssocID="{6640FC96-B353-4414-810C-F1E400E5FEB2}" presName="Name5" presStyleLbl="vennNode1" presStyleIdx="1" presStyleCnt="3">
        <dgm:presLayoutVars>
          <dgm:bulletEnabled val="1"/>
        </dgm:presLayoutVars>
      </dgm:prSet>
      <dgm:spPr/>
    </dgm:pt>
    <dgm:pt modelId="{E2A5D9D6-0FDF-4B9A-9088-D6838A57602C}" type="pres">
      <dgm:prSet presAssocID="{348170E8-5ADF-4CC6-9E73-3D296895D9BE}" presName="space" presStyleCnt="0"/>
      <dgm:spPr/>
    </dgm:pt>
    <dgm:pt modelId="{E26B1EF4-D098-452D-BC6C-F4EA432F8B83}" type="pres">
      <dgm:prSet presAssocID="{72753200-B246-4389-AC38-F33915D655ED}" presName="Name5" presStyleLbl="vennNode1" presStyleIdx="2" presStyleCnt="3" custLinFactNeighborX="5840">
        <dgm:presLayoutVars>
          <dgm:bulletEnabled val="1"/>
        </dgm:presLayoutVars>
      </dgm:prSet>
      <dgm:spPr/>
    </dgm:pt>
  </dgm:ptLst>
  <dgm:cxnLst>
    <dgm:cxn modelId="{F9678F25-CC67-44B7-8CDC-D97F3BDB7BF1}" type="presOf" srcId="{32326ABD-ECC4-42C1-A3DF-E1CA50CC1B3B}" destId="{4F4B6735-122E-4BFF-BAF4-ACF470CB01E2}" srcOrd="0" destOrd="0" presId="urn:microsoft.com/office/officeart/2005/8/layout/venn3"/>
    <dgm:cxn modelId="{5932A642-9E58-4A89-A008-F8207757C169}" type="presOf" srcId="{6640FC96-B353-4414-810C-F1E400E5FEB2}" destId="{EB4263DC-A5A6-4BBD-999E-B32ED5BAC5C6}" srcOrd="0" destOrd="0" presId="urn:microsoft.com/office/officeart/2005/8/layout/venn3"/>
    <dgm:cxn modelId="{C37D2D54-FBB2-4D54-9D11-8670BB25CFD8}" srcId="{F5715FD9-D091-4848-A8E8-982716A22D78}" destId="{6640FC96-B353-4414-810C-F1E400E5FEB2}" srcOrd="1" destOrd="0" parTransId="{353BF9DF-24AB-4DA0-A487-9A5E57EF762D}" sibTransId="{348170E8-5ADF-4CC6-9E73-3D296895D9BE}"/>
    <dgm:cxn modelId="{2E075E7B-CFDB-4E8E-906E-A2D4CA3037CC}" type="presOf" srcId="{F5715FD9-D091-4848-A8E8-982716A22D78}" destId="{78C24854-0906-4807-A641-632C360B8230}" srcOrd="0" destOrd="0" presId="urn:microsoft.com/office/officeart/2005/8/layout/venn3"/>
    <dgm:cxn modelId="{2CAB648F-B219-40F5-9CA7-B5D51C8B171A}" srcId="{F5715FD9-D091-4848-A8E8-982716A22D78}" destId="{32326ABD-ECC4-42C1-A3DF-E1CA50CC1B3B}" srcOrd="0" destOrd="0" parTransId="{FD5B5A1D-3C0E-4A40-95A9-A0C98ADADAB2}" sibTransId="{D3E961A3-8423-4E10-9DCD-1DE7CDF8F419}"/>
    <dgm:cxn modelId="{62C2C4D7-1033-41D6-9651-01BDBA480CCA}" srcId="{F5715FD9-D091-4848-A8E8-982716A22D78}" destId="{72753200-B246-4389-AC38-F33915D655ED}" srcOrd="2" destOrd="0" parTransId="{C3691F33-B092-4470-91CC-13C40D79CA5A}" sibTransId="{33617E38-7FBA-4A6D-AC80-23C1D27733D8}"/>
    <dgm:cxn modelId="{410025F8-791A-4C13-A137-26C34C590093}" type="presOf" srcId="{72753200-B246-4389-AC38-F33915D655ED}" destId="{E26B1EF4-D098-452D-BC6C-F4EA432F8B83}" srcOrd="0" destOrd="0" presId="urn:microsoft.com/office/officeart/2005/8/layout/venn3"/>
    <dgm:cxn modelId="{94A4AA70-4900-487C-93C4-0198A40EBDA3}" type="presParOf" srcId="{78C24854-0906-4807-A641-632C360B8230}" destId="{4F4B6735-122E-4BFF-BAF4-ACF470CB01E2}" srcOrd="0" destOrd="0" presId="urn:microsoft.com/office/officeart/2005/8/layout/venn3"/>
    <dgm:cxn modelId="{5C6FC6E3-1E90-4392-B1E8-F8DE30586D91}" type="presParOf" srcId="{78C24854-0906-4807-A641-632C360B8230}" destId="{199419C5-36BD-4840-B317-7A8A09FC06C2}" srcOrd="1" destOrd="0" presId="urn:microsoft.com/office/officeart/2005/8/layout/venn3"/>
    <dgm:cxn modelId="{AD646EFE-748A-4BB7-A731-C80EA877478D}" type="presParOf" srcId="{78C24854-0906-4807-A641-632C360B8230}" destId="{EB4263DC-A5A6-4BBD-999E-B32ED5BAC5C6}" srcOrd="2" destOrd="0" presId="urn:microsoft.com/office/officeart/2005/8/layout/venn3"/>
    <dgm:cxn modelId="{6AD87AE9-D97A-4BD2-A2DF-55106D431756}" type="presParOf" srcId="{78C24854-0906-4807-A641-632C360B8230}" destId="{E2A5D9D6-0FDF-4B9A-9088-D6838A57602C}" srcOrd="3" destOrd="0" presId="urn:microsoft.com/office/officeart/2005/8/layout/venn3"/>
    <dgm:cxn modelId="{0956088B-B09E-4154-99F3-15F711895C3B}" type="presParOf" srcId="{78C24854-0906-4807-A641-632C360B8230}" destId="{E26B1EF4-D098-452D-BC6C-F4EA432F8B8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439DC-B4F3-4099-ABDA-7ADBA994A566}">
      <dsp:nvSpPr>
        <dsp:cNvPr id="0" name=""/>
        <dsp:cNvSpPr/>
      </dsp:nvSpPr>
      <dsp:spPr>
        <a:xfrm>
          <a:off x="0" y="2819281"/>
          <a:ext cx="8172400" cy="92513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TEGEVUS</a:t>
          </a:r>
          <a:endParaRPr lang="fr-FR" sz="1800" kern="1200" dirty="0"/>
        </a:p>
      </dsp:txBody>
      <dsp:txXfrm>
        <a:off x="0" y="2819281"/>
        <a:ext cx="8172400" cy="499572"/>
      </dsp:txXfrm>
    </dsp:sp>
    <dsp:sp modelId="{8432698C-1713-461E-BD51-A45D902E7E93}">
      <dsp:nvSpPr>
        <dsp:cNvPr id="0" name=""/>
        <dsp:cNvSpPr/>
      </dsp:nvSpPr>
      <dsp:spPr>
        <a:xfrm>
          <a:off x="0" y="3299689"/>
          <a:ext cx="8172400" cy="42556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Piiriüleste tegevuskavade koostamine ja elluviimine</a:t>
          </a:r>
          <a:endParaRPr lang="fr-FR" sz="2000" kern="1200" dirty="0"/>
        </a:p>
      </dsp:txBody>
      <dsp:txXfrm>
        <a:off x="0" y="3299689"/>
        <a:ext cx="8172400" cy="425561"/>
      </dsp:txXfrm>
    </dsp:sp>
    <dsp:sp modelId="{5F4EA0B0-7BFD-4807-BBC5-7933C41B849F}">
      <dsp:nvSpPr>
        <dsp:cNvPr id="0" name=""/>
        <dsp:cNvSpPr/>
      </dsp:nvSpPr>
      <dsp:spPr>
        <a:xfrm rot="10800000">
          <a:off x="0" y="1409640"/>
          <a:ext cx="8172400" cy="1422856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LAHENDUSTE UURIMINE</a:t>
          </a:r>
          <a:endParaRPr lang="fr-FR" sz="1800" kern="1200" dirty="0"/>
        </a:p>
      </dsp:txBody>
      <dsp:txXfrm rot="-10800000">
        <a:off x="0" y="1409640"/>
        <a:ext cx="8172400" cy="499422"/>
      </dsp:txXfrm>
    </dsp:sp>
    <dsp:sp modelId="{F2A2F915-725E-4364-B468-D3406CAB22F4}">
      <dsp:nvSpPr>
        <dsp:cNvPr id="0" name=""/>
        <dsp:cNvSpPr/>
      </dsp:nvSpPr>
      <dsp:spPr>
        <a:xfrm>
          <a:off x="0" y="1909063"/>
          <a:ext cx="8172400" cy="42543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Head praktikad ja meetmesoovitused</a:t>
          </a:r>
          <a:endParaRPr lang="fr-FR" sz="2000" kern="1200" dirty="0"/>
        </a:p>
      </dsp:txBody>
      <dsp:txXfrm>
        <a:off x="0" y="1909063"/>
        <a:ext cx="8172400" cy="425433"/>
      </dsp:txXfrm>
    </dsp:sp>
    <dsp:sp modelId="{626E54AB-F06E-4D24-A308-328AE640AD13}">
      <dsp:nvSpPr>
        <dsp:cNvPr id="0" name=""/>
        <dsp:cNvSpPr/>
      </dsp:nvSpPr>
      <dsp:spPr>
        <a:xfrm rot="10800000">
          <a:off x="0" y="661"/>
          <a:ext cx="8172400" cy="1422856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TEEMAKOHASE TEADLIKKUSE TÕSTMINE</a:t>
          </a:r>
          <a:endParaRPr lang="fr-FR" sz="1800" kern="1200" dirty="0"/>
        </a:p>
      </dsp:txBody>
      <dsp:txXfrm rot="-10800000">
        <a:off x="0" y="661"/>
        <a:ext cx="8172400" cy="499422"/>
      </dsp:txXfrm>
    </dsp:sp>
    <dsp:sp modelId="{15BD0554-B4FB-4C35-8F34-23C6B872B113}">
      <dsp:nvSpPr>
        <dsp:cNvPr id="0" name=""/>
        <dsp:cNvSpPr/>
      </dsp:nvSpPr>
      <dsp:spPr>
        <a:xfrm>
          <a:off x="0" y="500084"/>
          <a:ext cx="8172400" cy="42543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Süsinikemissiooni uuring</a:t>
          </a:r>
          <a:endParaRPr lang="fr-FR" sz="2000" kern="1200" dirty="0"/>
        </a:p>
      </dsp:txBody>
      <dsp:txXfrm>
        <a:off x="0" y="500084"/>
        <a:ext cx="8172400" cy="42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6665-6FE7-4C2C-A3C7-53DFC0DD4689}">
      <dsp:nvSpPr>
        <dsp:cNvPr id="0" name=""/>
        <dsp:cNvSpPr/>
      </dsp:nvSpPr>
      <dsp:spPr>
        <a:xfrm rot="10800000">
          <a:off x="1584158" y="0"/>
          <a:ext cx="5826592" cy="1020172"/>
        </a:xfrm>
        <a:prstGeom prst="homePlate">
          <a:avLst/>
        </a:prstGeom>
        <a:solidFill>
          <a:srgbClr val="159961">
            <a:alpha val="56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86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Mis toimub reaalselt piiriüleses mõõtmes</a:t>
          </a:r>
          <a:r>
            <a:rPr lang="fr-FR" sz="2000" kern="1200" dirty="0"/>
            <a:t>?</a:t>
          </a:r>
          <a:endParaRPr lang="fr-FR" sz="2000" i="0" kern="1200" dirty="0"/>
        </a:p>
      </dsp:txBody>
      <dsp:txXfrm rot="10800000">
        <a:off x="1839201" y="0"/>
        <a:ext cx="5571549" cy="1020172"/>
      </dsp:txXfrm>
    </dsp:sp>
    <dsp:sp modelId="{AFFFB1C7-4320-4BEB-B031-9A1C5CA39C70}">
      <dsp:nvSpPr>
        <dsp:cNvPr id="0" name=""/>
        <dsp:cNvSpPr/>
      </dsp:nvSpPr>
      <dsp:spPr>
        <a:xfrm>
          <a:off x="1124163" y="1415"/>
          <a:ext cx="1020172" cy="1020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A3BB-758F-4240-8625-637021B9D753}">
      <dsp:nvSpPr>
        <dsp:cNvPr id="0" name=""/>
        <dsp:cNvSpPr/>
      </dsp:nvSpPr>
      <dsp:spPr>
        <a:xfrm rot="10800000">
          <a:off x="1546187" y="1326117"/>
          <a:ext cx="5826592" cy="1020172"/>
        </a:xfrm>
        <a:prstGeom prst="homePlate">
          <a:avLst/>
        </a:prstGeom>
        <a:solidFill>
          <a:srgbClr val="159961">
            <a:alpha val="56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86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/>
            <a:t>Millised on nende emissioonide pikaajalised mõjud piiriregioonidele</a:t>
          </a:r>
          <a:r>
            <a:rPr lang="fr-FR" sz="2000" b="0" kern="1200" dirty="0"/>
            <a:t>?</a:t>
          </a:r>
          <a:endParaRPr lang="fr-FR" sz="2000" kern="1200" dirty="0"/>
        </a:p>
      </dsp:txBody>
      <dsp:txXfrm rot="10800000">
        <a:off x="1801230" y="1326117"/>
        <a:ext cx="5571549" cy="1020172"/>
      </dsp:txXfrm>
    </dsp:sp>
    <dsp:sp modelId="{561B08C8-985D-4AE0-9104-64183F0EB8A0}">
      <dsp:nvSpPr>
        <dsp:cNvPr id="0" name=""/>
        <dsp:cNvSpPr/>
      </dsp:nvSpPr>
      <dsp:spPr>
        <a:xfrm>
          <a:off x="1124163" y="1326117"/>
          <a:ext cx="1020172" cy="1020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A34EB-A157-4D0D-AF9D-77FE4D9AE68B}">
      <dsp:nvSpPr>
        <dsp:cNvPr id="0" name=""/>
        <dsp:cNvSpPr/>
      </dsp:nvSpPr>
      <dsp:spPr>
        <a:xfrm rot="10800000">
          <a:off x="1546187" y="2650819"/>
          <a:ext cx="5826592" cy="1020172"/>
        </a:xfrm>
        <a:prstGeom prst="homePlate">
          <a:avLst/>
        </a:prstGeom>
        <a:solidFill>
          <a:srgbClr val="159961">
            <a:alpha val="56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86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0" kern="1200" dirty="0"/>
            <a:t>Millised on võimalikud stsenaariumid kohalikul tasandil ja EL eesmärgid</a:t>
          </a:r>
          <a:r>
            <a:rPr lang="fr-FR" sz="2000" b="0" kern="1200" dirty="0"/>
            <a:t> 2050?</a:t>
          </a:r>
          <a:endParaRPr lang="fr-FR" sz="2000" kern="1200" dirty="0"/>
        </a:p>
      </dsp:txBody>
      <dsp:txXfrm rot="10800000">
        <a:off x="1801230" y="2650819"/>
        <a:ext cx="5571549" cy="1020172"/>
      </dsp:txXfrm>
    </dsp:sp>
    <dsp:sp modelId="{A3EDB5EF-176C-4701-9D84-CA4BB6122FA1}">
      <dsp:nvSpPr>
        <dsp:cNvPr id="0" name=""/>
        <dsp:cNvSpPr/>
      </dsp:nvSpPr>
      <dsp:spPr>
        <a:xfrm>
          <a:off x="1124163" y="2650819"/>
          <a:ext cx="1020172" cy="1020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109B-E4E3-40E9-BAAB-2ECAABE80CA8}">
      <dsp:nvSpPr>
        <dsp:cNvPr id="0" name=""/>
        <dsp:cNvSpPr/>
      </dsp:nvSpPr>
      <dsp:spPr>
        <a:xfrm rot="16200000">
          <a:off x="-1189493" y="2301156"/>
          <a:ext cx="2778664" cy="399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2494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solidFill>
                <a:srgbClr val="159961"/>
              </a:solidFill>
            </a:rPr>
            <a:t>MADALSÜSINIK TRANSPORT</a:t>
          </a:r>
          <a:endParaRPr lang="fr-FR" sz="2000" b="1" kern="1200" dirty="0">
            <a:solidFill>
              <a:srgbClr val="159961"/>
            </a:solidFill>
          </a:endParaRPr>
        </a:p>
      </dsp:txBody>
      <dsp:txXfrm>
        <a:off x="-1189493" y="2301156"/>
        <a:ext cx="2778664" cy="399678"/>
      </dsp:txXfrm>
    </dsp:sp>
    <dsp:sp modelId="{4623CFBA-912E-47D6-9537-409497504CE1}">
      <dsp:nvSpPr>
        <dsp:cNvPr id="0" name=""/>
        <dsp:cNvSpPr/>
      </dsp:nvSpPr>
      <dsp:spPr>
        <a:xfrm>
          <a:off x="576055" y="823642"/>
          <a:ext cx="2228268" cy="3445987"/>
        </a:xfrm>
        <a:prstGeom prst="rect">
          <a:avLst/>
        </a:prstGeom>
        <a:noFill/>
        <a:ln w="25400" cap="flat" cmpd="sng" algn="ctr">
          <a:solidFill>
            <a:srgbClr val="1599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52494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800" kern="1200" dirty="0">
              <a:solidFill>
                <a:schemeClr val="tx1"/>
              </a:solidFill>
              <a:latin typeface="+mj-lt"/>
            </a:rPr>
            <a:t>Kuidas transpordisektor võiks </a:t>
          </a:r>
          <a:r>
            <a:rPr lang="et-EE" sz="1800" b="1" kern="1200" dirty="0">
              <a:solidFill>
                <a:schemeClr val="tx1"/>
              </a:solidFill>
              <a:latin typeface="+mj-lt"/>
            </a:rPr>
            <a:t>mõjutada arengut madala süsinik-emissiooni põhise majanduse suunas</a:t>
          </a:r>
          <a:r>
            <a:rPr lang="et-EE" sz="1800" kern="1200" dirty="0">
              <a:solidFill>
                <a:schemeClr val="tx1"/>
              </a:solidFill>
              <a:latin typeface="+mj-lt"/>
            </a:rPr>
            <a:t> väina-piirkondades?</a:t>
          </a:r>
          <a:endParaRPr lang="fr-FR" sz="1800" kern="1200" dirty="0">
            <a:solidFill>
              <a:schemeClr val="tx1"/>
            </a:solidFill>
            <a:latin typeface="+mj-lt"/>
          </a:endParaRPr>
        </a:p>
      </dsp:txBody>
      <dsp:txXfrm>
        <a:off x="576055" y="823642"/>
        <a:ext cx="2228268" cy="3445987"/>
      </dsp:txXfrm>
    </dsp:sp>
    <dsp:sp modelId="{57F48A25-1C0C-49B5-A1E1-F2F206764B36}">
      <dsp:nvSpPr>
        <dsp:cNvPr id="0" name=""/>
        <dsp:cNvSpPr/>
      </dsp:nvSpPr>
      <dsp:spPr>
        <a:xfrm>
          <a:off x="171011" y="227297"/>
          <a:ext cx="799357" cy="79935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1599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50B26-2727-4D5D-BCD5-0DF9B50F5E3C}">
      <dsp:nvSpPr>
        <dsp:cNvPr id="0" name=""/>
        <dsp:cNvSpPr/>
      </dsp:nvSpPr>
      <dsp:spPr>
        <a:xfrm rot="16200000">
          <a:off x="1704395" y="2145808"/>
          <a:ext cx="3099170" cy="716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249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b="1" kern="1200" dirty="0">
              <a:solidFill>
                <a:srgbClr val="159961"/>
              </a:solidFill>
            </a:rPr>
            <a:t>KESKKONNA ATRAKTIIVSUS</a:t>
          </a:r>
          <a:endParaRPr lang="fr-FR" sz="1800" b="1" kern="1200" dirty="0">
            <a:solidFill>
              <a:srgbClr val="159961"/>
            </a:solidFill>
          </a:endParaRPr>
        </a:p>
      </dsp:txBody>
      <dsp:txXfrm>
        <a:off x="1704395" y="2145808"/>
        <a:ext cx="3099170" cy="716795"/>
      </dsp:txXfrm>
    </dsp:sp>
    <dsp:sp modelId="{BA622956-1BEF-4E0F-820E-BC12BA0297B8}">
      <dsp:nvSpPr>
        <dsp:cNvPr id="0" name=""/>
        <dsp:cNvSpPr/>
      </dsp:nvSpPr>
      <dsp:spPr>
        <a:xfrm>
          <a:off x="3384385" y="823642"/>
          <a:ext cx="2169877" cy="3475050"/>
        </a:xfrm>
        <a:prstGeom prst="rect">
          <a:avLst/>
        </a:prstGeom>
        <a:noFill/>
        <a:ln w="25400" cap="flat" cmpd="sng" algn="ctr">
          <a:solidFill>
            <a:srgbClr val="1599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52494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800" kern="1200" dirty="0">
              <a:solidFill>
                <a:schemeClr val="tx1"/>
              </a:solidFill>
            </a:rPr>
            <a:t>Mis on </a:t>
          </a:r>
          <a:r>
            <a:rPr lang="et-EE" sz="1800" b="1" kern="1200" dirty="0">
              <a:solidFill>
                <a:schemeClr val="tx1"/>
              </a:solidFill>
            </a:rPr>
            <a:t>keskkonna kasud </a:t>
          </a:r>
          <a:r>
            <a:rPr lang="et-EE" sz="1800" kern="1200" dirty="0">
              <a:solidFill>
                <a:schemeClr val="tx1"/>
              </a:solidFill>
            </a:rPr>
            <a:t>madala süsinik-emissiooni strateegiatest ja millised on nende </a:t>
          </a:r>
          <a:r>
            <a:rPr lang="et-EE" sz="1800" b="1" kern="1200" dirty="0">
              <a:solidFill>
                <a:schemeClr val="tx1"/>
              </a:solidFill>
            </a:rPr>
            <a:t>mõjud piirkondade atraktiivsusele</a:t>
          </a:r>
          <a:r>
            <a:rPr lang="fr-FR" sz="1800" kern="1200" dirty="0">
              <a:solidFill>
                <a:schemeClr val="tx1"/>
              </a:solidFill>
            </a:rPr>
            <a:t>?</a:t>
          </a:r>
        </a:p>
      </dsp:txBody>
      <dsp:txXfrm>
        <a:off x="3384385" y="823642"/>
        <a:ext cx="2169877" cy="3475050"/>
      </dsp:txXfrm>
    </dsp:sp>
    <dsp:sp modelId="{462AAEEC-8DEF-4C4A-9870-EF02332F3211}">
      <dsp:nvSpPr>
        <dsp:cNvPr id="0" name=""/>
        <dsp:cNvSpPr/>
      </dsp:nvSpPr>
      <dsp:spPr>
        <a:xfrm>
          <a:off x="3203165" y="227297"/>
          <a:ext cx="799357" cy="7993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1599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187AF-285D-49ED-A124-20FC7A3A5508}">
      <dsp:nvSpPr>
        <dsp:cNvPr id="0" name=""/>
        <dsp:cNvSpPr/>
      </dsp:nvSpPr>
      <dsp:spPr>
        <a:xfrm rot="16200000">
          <a:off x="4072143" y="2420301"/>
          <a:ext cx="3527074" cy="399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249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159961"/>
              </a:solidFill>
            </a:rPr>
            <a:t>E</a:t>
          </a:r>
          <a:r>
            <a:rPr lang="et-EE" sz="1800" b="1" kern="1200" dirty="0">
              <a:solidFill>
                <a:srgbClr val="159961"/>
              </a:solidFill>
            </a:rPr>
            <a:t>TTEVÕTLIKKUS JA SOTSIAALNE </a:t>
          </a:r>
          <a:r>
            <a:rPr lang="fr-FR" sz="1800" b="1" kern="1200" dirty="0">
              <a:solidFill>
                <a:srgbClr val="159961"/>
              </a:solidFill>
            </a:rPr>
            <a:t>INNOVAT</a:t>
          </a:r>
          <a:r>
            <a:rPr lang="et-EE" sz="1800" b="1" kern="1200" dirty="0">
              <a:solidFill>
                <a:srgbClr val="159961"/>
              </a:solidFill>
            </a:rPr>
            <a:t>S</a:t>
          </a:r>
          <a:r>
            <a:rPr lang="fr-FR" sz="1800" b="1" kern="1200" dirty="0">
              <a:solidFill>
                <a:srgbClr val="159961"/>
              </a:solidFill>
            </a:rPr>
            <a:t>I</a:t>
          </a:r>
          <a:r>
            <a:rPr lang="et-EE" sz="1800" b="1" kern="1200" dirty="0">
              <a:solidFill>
                <a:srgbClr val="159961"/>
              </a:solidFill>
            </a:rPr>
            <a:t>O</a:t>
          </a:r>
          <a:r>
            <a:rPr lang="fr-FR" sz="1800" b="1" kern="1200" dirty="0">
              <a:solidFill>
                <a:srgbClr val="159961"/>
              </a:solidFill>
            </a:rPr>
            <a:t>ON</a:t>
          </a:r>
        </a:p>
      </dsp:txBody>
      <dsp:txXfrm>
        <a:off x="4072143" y="2420301"/>
        <a:ext cx="3527074" cy="399678"/>
      </dsp:txXfrm>
    </dsp:sp>
    <dsp:sp modelId="{A9427624-967D-4D94-9A1F-0E2AE6297004}">
      <dsp:nvSpPr>
        <dsp:cNvPr id="0" name=""/>
        <dsp:cNvSpPr/>
      </dsp:nvSpPr>
      <dsp:spPr>
        <a:xfrm>
          <a:off x="6408709" y="823625"/>
          <a:ext cx="2286181" cy="3423590"/>
        </a:xfrm>
        <a:prstGeom prst="rect">
          <a:avLst/>
        </a:prstGeom>
        <a:noFill/>
        <a:ln w="25400" cap="flat" cmpd="sng" algn="ctr">
          <a:solidFill>
            <a:srgbClr val="1599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52494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800" kern="1200" dirty="0">
              <a:solidFill>
                <a:schemeClr val="tx1"/>
              </a:solidFill>
            </a:rPr>
            <a:t>Kuidas saavad kohalikud avaliku võimu esindajad </a:t>
          </a:r>
          <a:r>
            <a:rPr lang="et-EE" sz="1800" b="1" kern="1200" dirty="0">
              <a:solidFill>
                <a:schemeClr val="tx1"/>
              </a:solidFill>
            </a:rPr>
            <a:t>toetada majanduslikke ja sotsiaalseid muutusi </a:t>
          </a:r>
          <a:r>
            <a:rPr lang="et-EE" sz="1800" b="0" kern="1200" dirty="0">
              <a:solidFill>
                <a:schemeClr val="tx1"/>
              </a:solidFill>
            </a:rPr>
            <a:t>mis kaasnevad madala süsinik-emissiooniga majanduse arendamisega</a:t>
          </a:r>
          <a:r>
            <a:rPr lang="fr-FR" sz="1800" kern="1200" dirty="0">
              <a:solidFill>
                <a:schemeClr val="tx1"/>
              </a:solidFill>
            </a:rPr>
            <a:t>?</a:t>
          </a:r>
        </a:p>
      </dsp:txBody>
      <dsp:txXfrm>
        <a:off x="6408709" y="823625"/>
        <a:ext cx="2286181" cy="3423590"/>
      </dsp:txXfrm>
    </dsp:sp>
    <dsp:sp modelId="{1C804CE1-CF22-46C4-AED4-CB5AD4A21847}">
      <dsp:nvSpPr>
        <dsp:cNvPr id="0" name=""/>
        <dsp:cNvSpPr/>
      </dsp:nvSpPr>
      <dsp:spPr>
        <a:xfrm>
          <a:off x="6031052" y="227297"/>
          <a:ext cx="799357" cy="79935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1599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6735-122E-4BFF-BAF4-ACF470CB01E2}">
      <dsp:nvSpPr>
        <dsp:cNvPr id="0" name=""/>
        <dsp:cNvSpPr/>
      </dsp:nvSpPr>
      <dsp:spPr>
        <a:xfrm>
          <a:off x="1112639" y="1624"/>
          <a:ext cx="2661046" cy="26610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446" tIns="20320" rIns="14644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/>
            <a:t>Sidusrühmade võrgustikud piiriülesel tasandil</a:t>
          </a:r>
          <a:endParaRPr lang="fr-FR" sz="1600" kern="1200" dirty="0"/>
        </a:p>
      </dsp:txBody>
      <dsp:txXfrm>
        <a:off x="1502340" y="391325"/>
        <a:ext cx="1881644" cy="1881644"/>
      </dsp:txXfrm>
    </dsp:sp>
    <dsp:sp modelId="{EB4263DC-A5A6-4BBD-999E-B32ED5BAC5C6}">
      <dsp:nvSpPr>
        <dsp:cNvPr id="0" name=""/>
        <dsp:cNvSpPr/>
      </dsp:nvSpPr>
      <dsp:spPr>
        <a:xfrm>
          <a:off x="3241476" y="1624"/>
          <a:ext cx="2661046" cy="26610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27"/>
                <a:satOff val="-605"/>
                <a:lumOff val="1758"/>
                <a:alphaOff val="15000"/>
                <a:tint val="50000"/>
                <a:satMod val="300000"/>
              </a:schemeClr>
            </a:gs>
            <a:gs pos="35000">
              <a:schemeClr val="accent3">
                <a:shade val="80000"/>
                <a:alpha val="50000"/>
                <a:hueOff val="-27"/>
                <a:satOff val="-605"/>
                <a:lumOff val="1758"/>
                <a:alphaOff val="15000"/>
                <a:tint val="37000"/>
                <a:satMod val="300000"/>
              </a:schemeClr>
            </a:gs>
            <a:gs pos="100000">
              <a:schemeClr val="accent3">
                <a:shade val="80000"/>
                <a:alpha val="50000"/>
                <a:hueOff val="-27"/>
                <a:satOff val="-605"/>
                <a:lumOff val="1758"/>
                <a:alphaOff val="1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446" tIns="20320" rIns="14644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/>
            <a:t>Edukate praktikate propageerimine</a:t>
          </a:r>
          <a:endParaRPr lang="fr-FR" sz="1600" kern="1200" dirty="0"/>
        </a:p>
      </dsp:txBody>
      <dsp:txXfrm>
        <a:off x="3631177" y="391325"/>
        <a:ext cx="1881644" cy="1881644"/>
      </dsp:txXfrm>
    </dsp:sp>
    <dsp:sp modelId="{E26B1EF4-D098-452D-BC6C-F4EA432F8B83}">
      <dsp:nvSpPr>
        <dsp:cNvPr id="0" name=""/>
        <dsp:cNvSpPr/>
      </dsp:nvSpPr>
      <dsp:spPr>
        <a:xfrm>
          <a:off x="5401395" y="1624"/>
          <a:ext cx="2661046" cy="26610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54"/>
                <a:satOff val="-1211"/>
                <a:lumOff val="3517"/>
                <a:alphaOff val="30000"/>
                <a:tint val="50000"/>
                <a:satMod val="300000"/>
              </a:schemeClr>
            </a:gs>
            <a:gs pos="35000">
              <a:schemeClr val="accent3">
                <a:shade val="80000"/>
                <a:alpha val="50000"/>
                <a:hueOff val="-54"/>
                <a:satOff val="-1211"/>
                <a:lumOff val="3517"/>
                <a:alphaOff val="30000"/>
                <a:tint val="37000"/>
                <a:satMod val="300000"/>
              </a:schemeClr>
            </a:gs>
            <a:gs pos="100000">
              <a:schemeClr val="accent3">
                <a:shade val="80000"/>
                <a:alpha val="50000"/>
                <a:hueOff val="-54"/>
                <a:satOff val="-1211"/>
                <a:lumOff val="3517"/>
                <a:alphaOff val="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446" tIns="20320" rIns="14644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/>
            <a:t>Piiriülese tegevuskava ettevalmistamine</a:t>
          </a:r>
          <a:endParaRPr lang="fr-FR" sz="1600" kern="1200" dirty="0"/>
        </a:p>
      </dsp:txBody>
      <dsp:txXfrm>
        <a:off x="5791096" y="391325"/>
        <a:ext cx="1881644" cy="1881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pPr/>
              <a:t>13/02/2018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9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Venue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/>
              <a:t> date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879"/>
          <a:stretch/>
        </p:blipFill>
        <p:spPr>
          <a:xfrm>
            <a:off x="4502162" y="476672"/>
            <a:ext cx="45349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/>
              <a:t>Project </a:t>
            </a:r>
            <a:r>
              <a:rPr lang="fr-FR" sz="1600" i="1" dirty="0" err="1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879"/>
          <a:stretch/>
        </p:blipFill>
        <p:spPr>
          <a:xfrm>
            <a:off x="4502162" y="476672"/>
            <a:ext cx="45349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879"/>
          <a:stretch/>
        </p:blipFill>
        <p:spPr>
          <a:xfrm>
            <a:off x="4502162" y="476672"/>
            <a:ext cx="45349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40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Edit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0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6" y="173528"/>
            <a:ext cx="13257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6" y="173528"/>
            <a:ext cx="13257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Kaarel.Kose@hol.ee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.europeanstraits.eu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interregeurope.eu/passage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38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interregeurope.eu/passag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0" y="5076408"/>
            <a:ext cx="9180512" cy="1160904"/>
            <a:chOff x="0" y="4437112"/>
            <a:chExt cx="9180512" cy="1160904"/>
          </a:xfrm>
        </p:grpSpPr>
        <p:pic>
          <p:nvPicPr>
            <p:cNvPr id="8" name="Image 7" descr="4.jpg"/>
            <p:cNvPicPr>
              <a:picLocks noChangeAspect="1"/>
            </p:cNvPicPr>
            <p:nvPr/>
          </p:nvPicPr>
          <p:blipFill>
            <a:blip r:embed="rId3" cstate="print"/>
            <a:srcRect l="11690" b="20000"/>
            <a:stretch>
              <a:fillRect/>
            </a:stretch>
          </p:blipFill>
          <p:spPr>
            <a:xfrm>
              <a:off x="5256584" y="4437112"/>
              <a:ext cx="1907704" cy="1152128"/>
            </a:xfrm>
            <a:prstGeom prst="rect">
              <a:avLst/>
            </a:prstGeom>
          </p:spPr>
        </p:pic>
        <p:pic>
          <p:nvPicPr>
            <p:cNvPr id="10" name="Image 9" descr="3826_otranto_il_faro_di_palascia.jpg"/>
            <p:cNvPicPr>
              <a:picLocks noChangeAspect="1"/>
            </p:cNvPicPr>
            <p:nvPr/>
          </p:nvPicPr>
          <p:blipFill>
            <a:blip r:embed="rId4" cstate="print"/>
            <a:srcRect l="17233" t="12241"/>
            <a:stretch>
              <a:fillRect/>
            </a:stretch>
          </p:blipFill>
          <p:spPr>
            <a:xfrm>
              <a:off x="1872208" y="4437113"/>
              <a:ext cx="1656184" cy="1152128"/>
            </a:xfrm>
            <a:prstGeom prst="rect">
              <a:avLst/>
            </a:prstGeom>
          </p:spPr>
        </p:pic>
        <p:pic>
          <p:nvPicPr>
            <p:cNvPr id="11" name="Image 10" descr="90424198PF.JPG"/>
            <p:cNvPicPr>
              <a:picLocks noChangeAspect="1"/>
            </p:cNvPicPr>
            <p:nvPr/>
          </p:nvPicPr>
          <p:blipFill>
            <a:blip r:embed="rId5" cstate="print"/>
            <a:srcRect r="8711"/>
            <a:stretch>
              <a:fillRect/>
            </a:stretch>
          </p:blipFill>
          <p:spPr>
            <a:xfrm>
              <a:off x="3528392" y="4437112"/>
              <a:ext cx="1728192" cy="1155960"/>
            </a:xfrm>
            <a:prstGeom prst="rect">
              <a:avLst/>
            </a:prstGeom>
          </p:spPr>
        </p:pic>
        <p:pic>
          <p:nvPicPr>
            <p:cNvPr id="12" name="Image 11" descr="Port of Vuosaari_Photo Tuula Palaste-Eerola.jpg"/>
            <p:cNvPicPr>
              <a:picLocks noChangeAspect="1"/>
            </p:cNvPicPr>
            <p:nvPr/>
          </p:nvPicPr>
          <p:blipFill>
            <a:blip r:embed="rId6" cstate="print"/>
            <a:srcRect l="19161" t="33165"/>
            <a:stretch>
              <a:fillRect/>
            </a:stretch>
          </p:blipFill>
          <p:spPr>
            <a:xfrm>
              <a:off x="0" y="4437112"/>
              <a:ext cx="1872208" cy="1160904"/>
            </a:xfrm>
            <a:prstGeom prst="rect">
              <a:avLst/>
            </a:prstGeom>
          </p:spPr>
        </p:pic>
        <p:pic>
          <p:nvPicPr>
            <p:cNvPr id="13" name="Image 12" descr="port livourne 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6174" y="4437112"/>
              <a:ext cx="2084338" cy="1156156"/>
            </a:xfrm>
            <a:prstGeom prst="rect">
              <a:avLst/>
            </a:prstGeom>
          </p:spPr>
        </p:pic>
      </p:grpSp>
      <p:pic>
        <p:nvPicPr>
          <p:cNvPr id="2" name="Image 1" descr="PASSAGE_EU_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0"/>
            <a:ext cx="3059832" cy="2185978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286200" y="2780928"/>
            <a:ext cx="4390256" cy="15145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PASSAGE</a:t>
            </a:r>
          </a:p>
        </p:txBody>
      </p:sp>
      <p:sp>
        <p:nvSpPr>
          <p:cNvPr id="6" name="Espace réservé du texte 8"/>
          <p:cNvSpPr txBox="1">
            <a:spLocks/>
          </p:cNvSpPr>
          <p:nvPr/>
        </p:nvSpPr>
        <p:spPr>
          <a:xfrm>
            <a:off x="107504" y="476696"/>
            <a:ext cx="7272337" cy="4320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6512" y="1196752"/>
            <a:ext cx="4176464" cy="5544616"/>
          </a:xfrm>
          <a:prstGeom prst="rect">
            <a:avLst/>
          </a:prstGeom>
          <a:blipFill dpi="0" rotWithShape="1">
            <a:blip r:embed="rId9" cstate="print">
              <a:alphaModFix amt="8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4"/>
          <p:cNvSpPr txBox="1">
            <a:spLocks/>
          </p:cNvSpPr>
          <p:nvPr/>
        </p:nvSpPr>
        <p:spPr>
          <a:xfrm>
            <a:off x="1583160" y="6381328"/>
            <a:ext cx="7560840" cy="3874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t-EE" sz="2000" dirty="0">
                <a:solidFill>
                  <a:schemeClr val="bg1">
                    <a:lumMod val="50000"/>
                  </a:schemeClr>
                </a:solidFill>
              </a:rPr>
              <a:t>13. Veebruar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ebdings" panose="05030102010509060703" pitchFamily="18" charset="2"/>
              </a:rPr>
              <a:t>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ebdings" panose="05030102010509060703" pitchFamily="18" charset="2"/>
              </a:rPr>
              <a:t>Local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ebdings" panose="05030102010509060703" pitchFamily="18" charset="2"/>
              </a:rPr>
              <a:t> meeting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texte 7"/>
          <p:cNvSpPr txBox="1">
            <a:spLocks/>
          </p:cNvSpPr>
          <p:nvPr/>
        </p:nvSpPr>
        <p:spPr>
          <a:xfrm>
            <a:off x="-36512" y="32837"/>
            <a:ext cx="727233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texte 8"/>
          <p:cNvSpPr txBox="1">
            <a:spLocks/>
          </p:cNvSpPr>
          <p:nvPr/>
        </p:nvSpPr>
        <p:spPr>
          <a:xfrm>
            <a:off x="-36512" y="63262"/>
            <a:ext cx="7272337" cy="86407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t-EE" sz="1600" b="1" dirty="0">
                <a:solidFill>
                  <a:schemeClr val="tx2"/>
                </a:solidFill>
              </a:rPr>
              <a:t>Kaarel Kose</a:t>
            </a:r>
            <a:r>
              <a:rPr lang="en-GB" sz="1600" b="1" dirty="0">
                <a:solidFill>
                  <a:schemeClr val="tx2"/>
                </a:solidFill>
              </a:rPr>
              <a:t>, </a:t>
            </a:r>
            <a:r>
              <a:rPr lang="et-EE" sz="1600" dirty="0" err="1"/>
              <a:t>väliskoostöö</a:t>
            </a:r>
            <a:r>
              <a:rPr lang="et-EE" sz="1600" dirty="0"/>
              <a:t> nõunik</a:t>
            </a:r>
          </a:p>
          <a:p>
            <a:pPr>
              <a:spcBef>
                <a:spcPct val="20000"/>
              </a:spcBef>
              <a:defRPr/>
            </a:pPr>
            <a:r>
              <a:rPr lang="et-EE" sz="1600" dirty="0"/>
              <a:t>Harjumaa Omavalitsuste Liit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13788B3B-8E35-4C72-BFFB-8FAF076397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6" y="4395330"/>
            <a:ext cx="2232756" cy="5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8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01BA97A5-FC47-4157-B068-0E73E2EF9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  <p:sp>
        <p:nvSpPr>
          <p:cNvPr id="9" name="Pentagone 8"/>
          <p:cNvSpPr/>
          <p:nvPr/>
        </p:nvSpPr>
        <p:spPr>
          <a:xfrm>
            <a:off x="0" y="332656"/>
            <a:ext cx="7308304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4650" y="415493"/>
            <a:ext cx="8229600" cy="562074"/>
          </a:xfrm>
        </p:spPr>
        <p:txBody>
          <a:bodyPr/>
          <a:lstStyle/>
          <a:p>
            <a:r>
              <a:rPr lang="et-EE" sz="3600" dirty="0"/>
              <a:t>Soome Lahe tegevuskava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0" y="1207581"/>
            <a:ext cx="9144000" cy="5650419"/>
          </a:xfrm>
        </p:spPr>
        <p:txBody>
          <a:bodyPr>
            <a:normAutofit/>
          </a:bodyPr>
          <a:lstStyle/>
          <a:p>
            <a:r>
              <a:rPr lang="et-EE" i="1" dirty="0"/>
              <a:t>Soome Lahe pealinnade ühenduste CO2 vähendamine</a:t>
            </a:r>
          </a:p>
          <a:p>
            <a:r>
              <a:rPr lang="et-EE" sz="1600" dirty="0"/>
              <a:t>Väljavalitud meetmeinstrument on INTERREG Kesk-Läänemere programm. Peamine fookus on transpordil, kuna see on peamine koostöövaldkond piirkonnas.  Nutikas lähenemine on võetud tegevuste keskmesse.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Tegevus 1 – Meetmemuutus ja mõjutamine väiksemale süsinikemissioonile: </a:t>
            </a:r>
            <a:r>
              <a:rPr lang="et-EE" sz="1600" dirty="0"/>
              <a:t>Helsinki-Uusimaa Liit ja Harjumaa Omavalitsuste Liit toetavad madala süsinikemissiooni eesmärkide seadmist üheks prioriteediks järgmisel programmperioodil </a:t>
            </a:r>
            <a:r>
              <a:rPr lang="et-EE" sz="1600" i="1" dirty="0"/>
              <a:t>(</a:t>
            </a:r>
            <a:r>
              <a:rPr lang="et-EE" sz="1600" i="1" dirty="0">
                <a:solidFill>
                  <a:srgbClr val="FF0000"/>
                </a:solidFill>
              </a:rPr>
              <a:t>Uusimaa </a:t>
            </a:r>
            <a:r>
              <a:rPr lang="en-GB" sz="1600" i="1" dirty="0">
                <a:solidFill>
                  <a:srgbClr val="FF0000"/>
                </a:solidFill>
              </a:rPr>
              <a:t>climate roadmap to carbon neutrality by </a:t>
            </a:r>
            <a:r>
              <a:rPr lang="et-EE" sz="1600" i="1" dirty="0">
                <a:solidFill>
                  <a:srgbClr val="FF0000"/>
                </a:solidFill>
              </a:rPr>
              <a:t>2035!</a:t>
            </a:r>
            <a:r>
              <a:rPr lang="et-EE" sz="1600" i="1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Tegevus 2 – Madala </a:t>
            </a:r>
            <a:r>
              <a:rPr lang="et-EE" sz="2000" dirty="0" err="1"/>
              <a:t>süsinikemissooniga</a:t>
            </a:r>
            <a:r>
              <a:rPr lang="et-EE" sz="2000" dirty="0"/>
              <a:t> transpordi tagamine: </a:t>
            </a:r>
            <a:r>
              <a:rPr lang="et-EE" sz="1600" dirty="0"/>
              <a:t>E-pileti projekt keskendub Tallinna, Tartu ja Helsinki ühisele piletisüsteemile (samuti FinEst Link (jätkuprojekt!?), FinEst </a:t>
            </a:r>
            <a:r>
              <a:rPr lang="et-EE" sz="1600" dirty="0" err="1"/>
              <a:t>Smart</a:t>
            </a:r>
            <a:r>
              <a:rPr lang="et-EE" sz="1600" dirty="0"/>
              <a:t> </a:t>
            </a:r>
            <a:r>
              <a:rPr lang="et-EE" sz="1600" dirty="0" err="1"/>
              <a:t>Mobility</a:t>
            </a:r>
            <a:r>
              <a:rPr lang="et-EE" sz="1600" dirty="0"/>
              <a:t>, Plan4Blue ja </a:t>
            </a:r>
            <a:r>
              <a:rPr lang="et-EE" sz="1600" dirty="0" err="1"/>
              <a:t>Interreg</a:t>
            </a:r>
            <a:r>
              <a:rPr lang="et-EE" sz="1600" dirty="0"/>
              <a:t> Läänemere Programmi </a:t>
            </a:r>
            <a:r>
              <a:rPr lang="et-EE" sz="1600" dirty="0" err="1"/>
              <a:t>projetid</a:t>
            </a:r>
            <a:r>
              <a:rPr lang="et-EE" sz="1600" dirty="0"/>
              <a:t> NSB </a:t>
            </a:r>
            <a:r>
              <a:rPr lang="et-EE" sz="1600" dirty="0" err="1"/>
              <a:t>CoRe</a:t>
            </a:r>
            <a:r>
              <a:rPr lang="et-EE" sz="1600" dirty="0"/>
              <a:t> and Scandria®2Act)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Tegevus 3 – Koostöö tihendamine: </a:t>
            </a:r>
            <a:r>
              <a:rPr lang="et-EE" sz="1600" dirty="0"/>
              <a:t>Eesti-Soome transpordialgatuse Memorandumi uuendamine.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Tegevus 4 – Teavitamine: </a:t>
            </a:r>
            <a:r>
              <a:rPr lang="et-EE" sz="1600" dirty="0"/>
              <a:t>vähese süsinikemissiooniga Soome Lahe eesmärkidest.</a:t>
            </a:r>
          </a:p>
        </p:txBody>
      </p:sp>
    </p:spTree>
    <p:extLst>
      <p:ext uri="{BB962C8B-B14F-4D97-AF65-F5344CB8AC3E}">
        <p14:creationId xmlns:p14="http://schemas.microsoft.com/office/powerpoint/2010/main" val="295081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0" y="332656"/>
            <a:ext cx="7308304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4650" y="415493"/>
            <a:ext cx="8229600" cy="562074"/>
          </a:xfrm>
        </p:spPr>
        <p:txBody>
          <a:bodyPr/>
          <a:lstStyle/>
          <a:p>
            <a:r>
              <a:rPr lang="et-EE" sz="3600" dirty="0"/>
              <a:t>Madal CO2 ja maakonnad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0" y="1207581"/>
            <a:ext cx="9144000" cy="5650419"/>
          </a:xfrm>
        </p:spPr>
        <p:txBody>
          <a:bodyPr>
            <a:normAutofit lnSpcReduction="10000"/>
          </a:bodyPr>
          <a:lstStyle/>
          <a:p>
            <a:r>
              <a:rPr lang="et-EE" dirty="0"/>
              <a:t>Madala süsinikemissiooni eesmärgid maakondlikes strateegiates:</a:t>
            </a:r>
            <a:endParaRPr lang="et-EE" i="1" dirty="0"/>
          </a:p>
          <a:p>
            <a:endParaRPr lang="et-EE" sz="1600" dirty="0"/>
          </a:p>
          <a:p>
            <a:r>
              <a:rPr lang="et-EE" sz="2000" dirty="0"/>
              <a:t>Harju Maakonna Arengustrateegia 2025 uuendamine ja madala süsinikemissiooni majanduse põhimõtete sisseviimine</a:t>
            </a:r>
          </a:p>
          <a:p>
            <a:endParaRPr lang="et-E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Süsinikjalajälje mõõtmine?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Asustuse suunamine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Ühistransport ja liikuvuslahendused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Ringmajandus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Madala süsinikemissiooniga ettevõtlus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Soojamajandus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Energiatootmine?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/>
              <a:t>Tarbijateadlikkus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dirty="0"/>
          </a:p>
          <a:p>
            <a:r>
              <a:rPr lang="et-EE" sz="2000" dirty="0"/>
              <a:t>Eesmärkide seadmine annab võimaluse leida lahendusi!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68BB09B-9185-48B6-A877-27A485E5E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26888" y="3140968"/>
            <a:ext cx="3322711" cy="187220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t-EE" sz="2000" dirty="0"/>
              <a:t>Kontakt</a:t>
            </a:r>
            <a:r>
              <a:rPr lang="en-GB" sz="2000" dirty="0"/>
              <a:t>:</a:t>
            </a:r>
          </a:p>
          <a:p>
            <a:pPr lvl="0">
              <a:defRPr/>
            </a:pPr>
            <a:endParaRPr lang="en-GB" sz="1050" dirty="0"/>
          </a:p>
          <a:p>
            <a:pPr lvl="0">
              <a:defRPr/>
            </a:pPr>
            <a:r>
              <a:rPr lang="et-EE" sz="1800" b="0" dirty="0">
                <a:solidFill>
                  <a:schemeClr val="tx1"/>
                </a:solidFill>
              </a:rPr>
              <a:t>Kaarel Kose</a:t>
            </a:r>
            <a:endParaRPr lang="en-GB" sz="1800" b="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t-EE" sz="1800" b="0" dirty="0" err="1">
                <a:latin typeface="Calibri"/>
                <a:hlinkClick r:id="rId3"/>
              </a:rPr>
              <a:t>Kaarel.Kose</a:t>
            </a:r>
            <a:r>
              <a:rPr lang="en-GB" sz="1800" b="0" dirty="0">
                <a:latin typeface="Calibri"/>
                <a:hlinkClick r:id="rId3"/>
              </a:rPr>
              <a:t>@</a:t>
            </a:r>
            <a:r>
              <a:rPr lang="et-EE" sz="1800" b="0" dirty="0">
                <a:latin typeface="Calibri"/>
                <a:hlinkClick r:id="rId3"/>
              </a:rPr>
              <a:t>hol.ee</a:t>
            </a:r>
            <a:r>
              <a:rPr lang="et-EE" sz="1800" b="0" dirty="0">
                <a:latin typeface="Calibri"/>
              </a:rPr>
              <a:t> </a:t>
            </a:r>
            <a:endParaRPr lang="en-GB" sz="1800" b="0" dirty="0">
              <a:latin typeface="Calibri"/>
            </a:endParaRPr>
          </a:p>
          <a:p>
            <a:pPr lvl="0">
              <a:defRPr/>
            </a:pPr>
            <a:r>
              <a:rPr lang="en-GB" sz="1800" b="0" dirty="0"/>
              <a:t>+3</a:t>
            </a:r>
            <a:r>
              <a:rPr lang="et-EE" sz="1800" b="0" dirty="0"/>
              <a:t>72 52 08 480</a:t>
            </a:r>
            <a:endParaRPr lang="en-GB" sz="1800" b="0" dirty="0"/>
          </a:p>
        </p:txBody>
      </p:sp>
      <p:pic>
        <p:nvPicPr>
          <p:cNvPr id="7" name="Image 6" descr="PASSAGE_EU_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7417" y="0"/>
            <a:ext cx="4396583" cy="31409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00547" y="698793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000" dirty="0">
                <a:solidFill>
                  <a:schemeClr val="tx2"/>
                </a:solidFill>
              </a:rPr>
              <a:t>Aitäh!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54255" y="3140968"/>
            <a:ext cx="468974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b="1" dirty="0">
                <a:solidFill>
                  <a:schemeClr val="tx2"/>
                </a:solidFill>
              </a:rPr>
              <a:t>Täiendav info</a:t>
            </a:r>
            <a:r>
              <a:rPr lang="fr-FR" sz="2000" b="1" dirty="0">
                <a:solidFill>
                  <a:schemeClr val="tx2"/>
                </a:solidFill>
              </a:rPr>
              <a:t>:</a:t>
            </a:r>
            <a:endParaRPr lang="fr-FR" sz="2000" b="1" dirty="0">
              <a:solidFill>
                <a:schemeClr val="tx2"/>
              </a:solidFill>
              <a:hlinkClick r:id="rId5"/>
            </a:endParaRPr>
          </a:p>
          <a:p>
            <a:endParaRPr lang="fr-FR" dirty="0">
              <a:hlinkClick r:id="rId5"/>
            </a:endParaRPr>
          </a:p>
          <a:p>
            <a:r>
              <a:rPr lang="fr-FR" sz="2400" dirty="0">
                <a:hlinkClick r:id="rId5"/>
              </a:rPr>
              <a:t>www.interregeurope.eu/passage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>
                <a:hlinkClick r:id="rId6"/>
              </a:rPr>
              <a:t>www.europeanstraits.eu</a:t>
            </a:r>
            <a:r>
              <a:rPr lang="fr-FR" sz="2400" dirty="0"/>
              <a:t>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0" y="5292432"/>
            <a:ext cx="9180512" cy="1160904"/>
            <a:chOff x="0" y="4437112"/>
            <a:chExt cx="9180512" cy="1160904"/>
          </a:xfrm>
        </p:grpSpPr>
        <p:pic>
          <p:nvPicPr>
            <p:cNvPr id="12" name="Image 11" descr="4.jpg"/>
            <p:cNvPicPr>
              <a:picLocks noChangeAspect="1"/>
            </p:cNvPicPr>
            <p:nvPr/>
          </p:nvPicPr>
          <p:blipFill>
            <a:blip r:embed="rId7" cstate="print"/>
            <a:srcRect l="11690" b="20000"/>
            <a:stretch>
              <a:fillRect/>
            </a:stretch>
          </p:blipFill>
          <p:spPr>
            <a:xfrm>
              <a:off x="5256584" y="4437112"/>
              <a:ext cx="1907704" cy="1152128"/>
            </a:xfrm>
            <a:prstGeom prst="rect">
              <a:avLst/>
            </a:prstGeom>
          </p:spPr>
        </p:pic>
        <p:pic>
          <p:nvPicPr>
            <p:cNvPr id="13" name="Image 12" descr="3826_otranto_il_faro_di_palascia.jpg"/>
            <p:cNvPicPr>
              <a:picLocks noChangeAspect="1"/>
            </p:cNvPicPr>
            <p:nvPr/>
          </p:nvPicPr>
          <p:blipFill>
            <a:blip r:embed="rId8" cstate="print"/>
            <a:srcRect l="17233" t="12241"/>
            <a:stretch>
              <a:fillRect/>
            </a:stretch>
          </p:blipFill>
          <p:spPr>
            <a:xfrm>
              <a:off x="1872208" y="4437113"/>
              <a:ext cx="1656184" cy="1152128"/>
            </a:xfrm>
            <a:prstGeom prst="rect">
              <a:avLst/>
            </a:prstGeom>
          </p:spPr>
        </p:pic>
        <p:pic>
          <p:nvPicPr>
            <p:cNvPr id="14" name="Image 13" descr="90424198PF.JPG"/>
            <p:cNvPicPr>
              <a:picLocks noChangeAspect="1"/>
            </p:cNvPicPr>
            <p:nvPr/>
          </p:nvPicPr>
          <p:blipFill>
            <a:blip r:embed="rId9" cstate="print"/>
            <a:srcRect r="8711"/>
            <a:stretch>
              <a:fillRect/>
            </a:stretch>
          </p:blipFill>
          <p:spPr>
            <a:xfrm>
              <a:off x="3528392" y="4437112"/>
              <a:ext cx="1728192" cy="1155960"/>
            </a:xfrm>
            <a:prstGeom prst="rect">
              <a:avLst/>
            </a:prstGeom>
          </p:spPr>
        </p:pic>
        <p:pic>
          <p:nvPicPr>
            <p:cNvPr id="15" name="Image 14" descr="Port of Vuosaari_Photo Tuula Palaste-Eerola.jpg"/>
            <p:cNvPicPr>
              <a:picLocks noChangeAspect="1"/>
            </p:cNvPicPr>
            <p:nvPr/>
          </p:nvPicPr>
          <p:blipFill>
            <a:blip r:embed="rId10" cstate="print"/>
            <a:srcRect l="19161" t="33165"/>
            <a:stretch>
              <a:fillRect/>
            </a:stretch>
          </p:blipFill>
          <p:spPr>
            <a:xfrm>
              <a:off x="0" y="4437112"/>
              <a:ext cx="1872208" cy="1160904"/>
            </a:xfrm>
            <a:prstGeom prst="rect">
              <a:avLst/>
            </a:prstGeom>
          </p:spPr>
        </p:pic>
        <p:pic>
          <p:nvPicPr>
            <p:cNvPr id="16" name="Image 15" descr="port livourne 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96174" y="4437112"/>
              <a:ext cx="2084338" cy="1156156"/>
            </a:xfrm>
            <a:prstGeom prst="rect">
              <a:avLst/>
            </a:prstGeom>
          </p:spPr>
        </p:pic>
      </p:grpSp>
      <p:pic>
        <p:nvPicPr>
          <p:cNvPr id="3" name="Pilt 2">
            <a:extLst>
              <a:ext uri="{FF2B5EF4-FFF2-40B4-BE49-F238E27FC236}">
                <a16:creationId xmlns:a16="http://schemas.microsoft.com/office/drawing/2014/main" id="{FFB4979C-98E9-4623-BBA9-8B226A560F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" y="2420888"/>
            <a:ext cx="2439559" cy="5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-36512" y="3789040"/>
            <a:ext cx="2321496" cy="3024336"/>
            <a:chOff x="7596336" y="2132856"/>
            <a:chExt cx="1547664" cy="2016224"/>
          </a:xfrm>
        </p:grpSpPr>
        <p:pic>
          <p:nvPicPr>
            <p:cNvPr id="13" name="Image 12" descr="photo libre - containers.jpg"/>
            <p:cNvPicPr>
              <a:picLocks noChangeAspect="1"/>
            </p:cNvPicPr>
            <p:nvPr/>
          </p:nvPicPr>
          <p:blipFill>
            <a:blip r:embed="rId2" cstate="print"/>
            <a:srcRect l="-880"/>
            <a:stretch>
              <a:fillRect/>
            </a:stretch>
          </p:blipFill>
          <p:spPr>
            <a:xfrm>
              <a:off x="7596336" y="2132856"/>
              <a:ext cx="1547664" cy="1064714"/>
            </a:xfrm>
            <a:prstGeom prst="rect">
              <a:avLst/>
            </a:prstGeom>
          </p:spPr>
        </p:pic>
        <p:pic>
          <p:nvPicPr>
            <p:cNvPr id="14" name="Image 13" descr="photo libre - paquebo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406" y="3140968"/>
              <a:ext cx="1523594" cy="1008112"/>
            </a:xfrm>
            <a:prstGeom prst="rect">
              <a:avLst/>
            </a:prstGeom>
          </p:spPr>
        </p:pic>
      </p:grpSp>
      <p:sp>
        <p:nvSpPr>
          <p:cNvPr id="12" name="Pentagone 11"/>
          <p:cNvSpPr/>
          <p:nvPr/>
        </p:nvSpPr>
        <p:spPr>
          <a:xfrm>
            <a:off x="0" y="332656"/>
            <a:ext cx="7092280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PASSAGE?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chemeClr val="tx1"/>
                </a:solidFill>
              </a:rPr>
              <a:t>Public </a:t>
            </a:r>
            <a:r>
              <a:rPr lang="fr-FR" sz="2000" dirty="0" err="1">
                <a:solidFill>
                  <a:schemeClr val="tx1"/>
                </a:solidFill>
              </a:rPr>
              <a:t>AuthoritieS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Supporting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low-cArbon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Growth</a:t>
            </a:r>
            <a:r>
              <a:rPr lang="fr-FR" sz="2000" dirty="0">
                <a:solidFill>
                  <a:schemeClr val="tx1"/>
                </a:solidFill>
              </a:rPr>
              <a:t> in European maritime border </a:t>
            </a:r>
            <a:r>
              <a:rPr lang="fr-FR" sz="2000" dirty="0" err="1">
                <a:solidFill>
                  <a:schemeClr val="tx1"/>
                </a:solidFill>
              </a:rPr>
              <a:t>regions</a:t>
            </a:r>
            <a:endParaRPr lang="fr-FR" sz="2000" dirty="0">
              <a:solidFill>
                <a:schemeClr val="tx1"/>
              </a:solidFill>
            </a:endParaRPr>
          </a:p>
          <a:p>
            <a:pPr lvl="0"/>
            <a:endParaRPr lang="fr-FR" sz="1400" dirty="0">
              <a:solidFill>
                <a:schemeClr val="tx1"/>
              </a:solidFill>
            </a:endParaRPr>
          </a:p>
          <a:p>
            <a:pPr lvl="0"/>
            <a:endParaRPr lang="fr-FR" sz="1200" dirty="0"/>
          </a:p>
          <a:p>
            <a:pPr lvl="0"/>
            <a:r>
              <a:rPr lang="et-EE" dirty="0"/>
              <a:t>Kaasrahastaja</a:t>
            </a:r>
            <a:r>
              <a:rPr lang="fr-FR" dirty="0"/>
              <a:t> Interreg Europe programm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94623" y="5805264"/>
            <a:ext cx="468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hlinkClick r:id="rId5"/>
              </a:rPr>
              <a:t>www.interregeurope.eu/passage</a:t>
            </a:r>
            <a:r>
              <a:rPr lang="fr-FR" sz="2400" dirty="0"/>
              <a:t> </a:t>
            </a:r>
          </a:p>
        </p:txBody>
      </p:sp>
      <p:sp>
        <p:nvSpPr>
          <p:cNvPr id="12290" name="AutoShape 2" descr="Image result for euro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Image result for euro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Image result for euro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3113230" y="3284984"/>
            <a:ext cx="5347201" cy="2304256"/>
            <a:chOff x="3113230" y="3284984"/>
            <a:chExt cx="5347201" cy="2304256"/>
          </a:xfrm>
        </p:grpSpPr>
        <p:grpSp>
          <p:nvGrpSpPr>
            <p:cNvPr id="19" name="Groupe 18"/>
            <p:cNvGrpSpPr/>
            <p:nvPr/>
          </p:nvGrpSpPr>
          <p:grpSpPr>
            <a:xfrm>
              <a:off x="3266631" y="3284984"/>
              <a:ext cx="5193800" cy="2096363"/>
              <a:chOff x="2339752" y="3140968"/>
              <a:chExt cx="5193800" cy="2096363"/>
            </a:xfrm>
          </p:grpSpPr>
          <p:pic>
            <p:nvPicPr>
              <p:cNvPr id="5" name="Picture 2" descr="http://tse2.mm.bing.net/th?id=OIP.M9c15164f48b527ea72d6d1b418f910e0o0&amp;w=163&amp;h=155&amp;c=7&amp;rs=1&amp;qlt=90&amp;o=4&amp;url=http%3a%2f%2fen.wikipedia.org%2fwiki%2fFile%3aClock.gif&amp;pid=1.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39752" y="3140968"/>
                <a:ext cx="1080120" cy="1027107"/>
              </a:xfrm>
              <a:prstGeom prst="rect">
                <a:avLst/>
              </a:prstGeom>
              <a:noFill/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3514819" y="3501008"/>
                <a:ext cx="3332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/>
                  <a:t>2016 </a:t>
                </a:r>
                <a:r>
                  <a:rPr lang="et-EE" sz="2400" b="1" dirty="0"/>
                  <a:t>mai </a:t>
                </a:r>
                <a:r>
                  <a:rPr lang="fr-FR" sz="2400" b="1" dirty="0"/>
                  <a:t>– 2020</a:t>
                </a:r>
                <a:r>
                  <a:rPr lang="et-EE" sz="2400" b="1" dirty="0"/>
                  <a:t> aprill</a:t>
                </a:r>
                <a:endParaRPr lang="fr-FR" sz="2400" b="1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491879" y="4437112"/>
                <a:ext cx="404167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1.9 million €</a:t>
                </a:r>
              </a:p>
              <a:p>
                <a:endParaRPr lang="fr-FR" sz="400" b="1" dirty="0"/>
              </a:p>
              <a:p>
                <a:r>
                  <a:rPr lang="fr-FR" dirty="0"/>
                  <a:t>(85% ERDF </a:t>
                </a:r>
                <a:r>
                  <a:rPr lang="et-EE" dirty="0"/>
                  <a:t>kaasrahastus</a:t>
                </a:r>
                <a:r>
                  <a:rPr lang="fr-FR" dirty="0"/>
                  <a:t>)</a:t>
                </a:r>
              </a:p>
            </p:txBody>
          </p:sp>
        </p:grpSp>
        <p:pic>
          <p:nvPicPr>
            <p:cNvPr id="12296" name="Picture 8" descr="See original image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bright="-68000" contrast="40000"/>
            </a:blip>
            <a:srcRect/>
            <a:stretch>
              <a:fillRect/>
            </a:stretch>
          </p:blipFill>
          <p:spPr bwMode="auto">
            <a:xfrm>
              <a:off x="3113230" y="4630117"/>
              <a:ext cx="1314753" cy="959123"/>
            </a:xfrm>
            <a:prstGeom prst="rect">
              <a:avLst/>
            </a:prstGeom>
            <a:noFill/>
          </p:spPr>
        </p:pic>
      </p:grpSp>
      <p:pic>
        <p:nvPicPr>
          <p:cNvPr id="20" name="Pilt 19">
            <a:extLst>
              <a:ext uri="{FF2B5EF4-FFF2-40B4-BE49-F238E27FC236}">
                <a16:creationId xmlns:a16="http://schemas.microsoft.com/office/drawing/2014/main" id="{530260A8-A2D8-4C1E-9B0D-9BDAF447B4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5495" y="1309614"/>
            <a:ext cx="3240361" cy="5183187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11 partner</a:t>
            </a:r>
            <a:r>
              <a:rPr lang="et-EE" dirty="0" err="1"/>
              <a:t>it</a:t>
            </a:r>
            <a:endParaRPr lang="fr-FR" dirty="0"/>
          </a:p>
          <a:p>
            <a:pPr lvl="0"/>
            <a:r>
              <a:rPr lang="fr-FR" dirty="0"/>
              <a:t>8 </a:t>
            </a:r>
            <a:r>
              <a:rPr lang="et-EE" dirty="0"/>
              <a:t>riiki</a:t>
            </a:r>
            <a:endParaRPr lang="fr-FR" dirty="0"/>
          </a:p>
          <a:p>
            <a:pPr lvl="0"/>
            <a:r>
              <a:rPr lang="fr-FR" dirty="0"/>
              <a:t>5 </a:t>
            </a:r>
            <a:r>
              <a:rPr lang="et-EE" dirty="0"/>
              <a:t>merepiiri</a:t>
            </a:r>
            <a:endParaRPr lang="fr-FR" dirty="0"/>
          </a:p>
          <a:p>
            <a:pPr lvl="0"/>
            <a:r>
              <a:rPr lang="fr-FR" dirty="0"/>
              <a:t>6 </a:t>
            </a:r>
            <a:r>
              <a:rPr lang="et-EE" dirty="0"/>
              <a:t>väina</a:t>
            </a:r>
            <a:endParaRPr lang="fr-FR" dirty="0"/>
          </a:p>
          <a:p>
            <a:pPr lvl="0"/>
            <a:endParaRPr lang="en-GB" dirty="0"/>
          </a:p>
          <a:p>
            <a:pPr algn="ctr"/>
            <a:r>
              <a:rPr lang="et-EE" sz="1800" dirty="0">
                <a:solidFill>
                  <a:srgbClr val="159961"/>
                </a:solidFill>
              </a:rPr>
              <a:t>Soome Laht</a:t>
            </a:r>
            <a:endParaRPr lang="fr-FR" sz="1800" dirty="0">
              <a:solidFill>
                <a:srgbClr val="159961"/>
              </a:solidFill>
            </a:endParaRPr>
          </a:p>
          <a:p>
            <a:pPr lvl="0"/>
            <a:endParaRPr lang="en-GB" sz="900" dirty="0"/>
          </a:p>
          <a:p>
            <a:pPr lvl="0">
              <a:buFont typeface="Wingdings" pitchFamily="2" charset="2"/>
              <a:buChar char="§"/>
            </a:pPr>
            <a:r>
              <a:rPr lang="en-GB" sz="1800" b="0" dirty="0">
                <a:solidFill>
                  <a:srgbClr val="1F497D"/>
                </a:solidFill>
              </a:rPr>
              <a:t> Harju</a:t>
            </a:r>
            <a:r>
              <a:rPr lang="et-EE" sz="1800" b="0" dirty="0">
                <a:solidFill>
                  <a:srgbClr val="1F497D"/>
                </a:solidFill>
              </a:rPr>
              <a:t>maa Omavalitsuste Liit </a:t>
            </a:r>
          </a:p>
          <a:p>
            <a:pPr lvl="0">
              <a:buFont typeface="Wingdings" pitchFamily="2" charset="2"/>
              <a:buChar char="§"/>
            </a:pPr>
            <a:r>
              <a:rPr lang="et-EE" sz="1800" b="0" dirty="0">
                <a:solidFill>
                  <a:srgbClr val="1F497D"/>
                </a:solidFill>
              </a:rPr>
              <a:t> </a:t>
            </a:r>
            <a:r>
              <a:rPr lang="en-GB" sz="1800" b="0" dirty="0">
                <a:solidFill>
                  <a:srgbClr val="1F497D"/>
                </a:solidFill>
              </a:rPr>
              <a:t>Helsinki-</a:t>
            </a:r>
            <a:r>
              <a:rPr lang="en-GB" sz="1800" b="0" dirty="0" err="1">
                <a:solidFill>
                  <a:srgbClr val="1F497D"/>
                </a:solidFill>
              </a:rPr>
              <a:t>Uusimaa</a:t>
            </a:r>
            <a:r>
              <a:rPr lang="en-GB" sz="1800" b="0" dirty="0">
                <a:solidFill>
                  <a:srgbClr val="1F497D"/>
                </a:solidFill>
              </a:rPr>
              <a:t> </a:t>
            </a:r>
            <a:r>
              <a:rPr lang="et-EE" sz="1800" b="0" dirty="0">
                <a:solidFill>
                  <a:srgbClr val="1F497D"/>
                </a:solidFill>
              </a:rPr>
              <a:t>Liit</a:t>
            </a:r>
            <a:endParaRPr lang="en-GB" sz="1800" b="0" dirty="0">
              <a:solidFill>
                <a:srgbClr val="1F497D"/>
              </a:solidFill>
            </a:endParaRPr>
          </a:p>
          <a:p>
            <a:pPr lvl="0"/>
            <a:endParaRPr lang="en-GB" dirty="0">
              <a:solidFill>
                <a:srgbClr val="1F497D"/>
              </a:solidFill>
            </a:endParaRPr>
          </a:p>
          <a:p>
            <a:pPr lvl="0" algn="ctr"/>
            <a:endParaRPr lang="en-GB" sz="3000" b="0" dirty="0">
              <a:solidFill>
                <a:schemeClr val="tx1"/>
              </a:solidFill>
            </a:endParaRPr>
          </a:p>
          <a:p>
            <a:pPr lvl="0" algn="ctr"/>
            <a:endParaRPr lang="en-GB" sz="3000" b="0" dirty="0">
              <a:solidFill>
                <a:schemeClr val="tx1"/>
              </a:solidFill>
            </a:endParaRPr>
          </a:p>
          <a:p>
            <a:pPr lvl="0"/>
            <a:endParaRPr lang="en-GB" sz="3000" b="0" dirty="0">
              <a:solidFill>
                <a:schemeClr val="tx1"/>
              </a:solidFill>
            </a:endParaRPr>
          </a:p>
          <a:p>
            <a:pPr lvl="0"/>
            <a:endParaRPr lang="en-GB" sz="3000" b="0" dirty="0">
              <a:solidFill>
                <a:schemeClr val="tx1"/>
              </a:solidFill>
            </a:endParaRPr>
          </a:p>
          <a:p>
            <a:pPr lvl="0"/>
            <a:endParaRPr lang="en-GB" sz="3000" b="0" dirty="0">
              <a:solidFill>
                <a:schemeClr val="tx1"/>
              </a:solidFill>
            </a:endParaRPr>
          </a:p>
          <a:p>
            <a:pPr lvl="0"/>
            <a:endParaRPr lang="en-GB" sz="3000" b="0" dirty="0">
              <a:solidFill>
                <a:schemeClr val="tx1"/>
              </a:solidFill>
            </a:endParaRPr>
          </a:p>
        </p:txBody>
      </p:sp>
      <p:pic>
        <p:nvPicPr>
          <p:cNvPr id="20" name="Image 19" descr="Partenaires du projet PASS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6041" y="1420757"/>
            <a:ext cx="5967959" cy="5384209"/>
          </a:xfrm>
          <a:prstGeom prst="rect">
            <a:avLst/>
          </a:prstGeom>
        </p:spPr>
      </p:pic>
      <p:sp>
        <p:nvSpPr>
          <p:cNvPr id="7" name="Pentagone 6"/>
          <p:cNvSpPr/>
          <p:nvPr/>
        </p:nvSpPr>
        <p:spPr>
          <a:xfrm>
            <a:off x="0" y="238410"/>
            <a:ext cx="7092280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179512" y="3561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/>
              <a:t>Mis on </a:t>
            </a:r>
            <a:r>
              <a:rPr lang="en-GB" dirty="0"/>
              <a:t>PASSAGE?</a:t>
            </a:r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A47A29D1-DB1B-4B1F-804A-FCF018040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e 21"/>
          <p:cNvSpPr/>
          <p:nvPr/>
        </p:nvSpPr>
        <p:spPr>
          <a:xfrm>
            <a:off x="0" y="332656"/>
            <a:ext cx="7092280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projekt </a:t>
            </a:r>
            <a:r>
              <a:rPr lang="en-GB" dirty="0"/>
              <a:t>PASSAGE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endParaRPr lang="en-GB" sz="3000" dirty="0">
              <a:solidFill>
                <a:srgbClr val="1F497D"/>
              </a:solidFill>
            </a:endParaRPr>
          </a:p>
          <a:p>
            <a:pPr lvl="0"/>
            <a:endParaRPr lang="en-GB" sz="3000" b="0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662837" y="1650002"/>
            <a:ext cx="5400600" cy="2014900"/>
            <a:chOff x="1619672" y="2204864"/>
            <a:chExt cx="5400600" cy="2014900"/>
          </a:xfrm>
        </p:grpSpPr>
        <p:sp>
          <p:nvSpPr>
            <p:cNvPr id="10" name="Flèche vers le bas 9"/>
            <p:cNvSpPr/>
            <p:nvPr/>
          </p:nvSpPr>
          <p:spPr>
            <a:xfrm>
              <a:off x="3995936" y="2852936"/>
              <a:ext cx="648072" cy="449708"/>
            </a:xfrm>
            <a:prstGeom prst="downArrow">
              <a:avLst/>
            </a:prstGeom>
            <a:solidFill>
              <a:srgbClr val="15996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19672" y="2204864"/>
              <a:ext cx="54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t-EE" sz="2400" dirty="0"/>
                <a:t>Väinad koondavad tegevusi ja rännet</a:t>
              </a:r>
              <a:endParaRPr lang="en-GB" sz="24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71770" y="3388767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t-EE" sz="2400" dirty="0"/>
                <a:t>Arvestatav süsinikuemissooni koondumine</a:t>
              </a:r>
              <a:endParaRPr lang="en-GB" sz="24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7544" y="5085184"/>
            <a:ext cx="8496944" cy="1477328"/>
            <a:chOff x="467544" y="5613047"/>
            <a:chExt cx="8496944" cy="1477328"/>
          </a:xfrm>
        </p:grpSpPr>
        <p:sp>
          <p:nvSpPr>
            <p:cNvPr id="11" name="Flèche vers le bas 10"/>
            <p:cNvSpPr/>
            <p:nvPr/>
          </p:nvSpPr>
          <p:spPr>
            <a:xfrm rot="16200000">
              <a:off x="3743908" y="5865075"/>
              <a:ext cx="648072" cy="720080"/>
            </a:xfrm>
            <a:prstGeom prst="downArrow">
              <a:avLst/>
            </a:prstGeom>
            <a:solidFill>
              <a:srgbClr val="15996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7544" y="5697829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>
                  <a:solidFill>
                    <a:srgbClr val="159961"/>
                  </a:solidFill>
                </a:rPr>
                <a:t>M</a:t>
              </a:r>
              <a:r>
                <a:rPr lang="et-EE" dirty="0">
                  <a:solidFill>
                    <a:srgbClr val="159961"/>
                  </a:solidFill>
                </a:rPr>
                <a:t>erepiirid</a:t>
              </a:r>
              <a:endParaRPr lang="en-GB" dirty="0">
                <a:solidFill>
                  <a:srgbClr val="159961"/>
                </a:solidFill>
              </a:endParaRPr>
            </a:p>
            <a:p>
              <a:pPr lvl="0"/>
              <a:endParaRPr lang="en-GB" dirty="0"/>
            </a:p>
            <a:p>
              <a:pPr lvl="0"/>
              <a:r>
                <a:rPr lang="et-EE" i="1" dirty="0"/>
                <a:t>Takistus teema ühtsele haldamisele / juhtimisele</a:t>
              </a:r>
              <a:endParaRPr lang="en-GB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716016" y="5613047"/>
              <a:ext cx="42484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t-EE" dirty="0">
                  <a:solidFill>
                    <a:srgbClr val="159961"/>
                  </a:solidFill>
                </a:rPr>
                <a:t>Piiriülesed koostööprogrammid, mis käsitlevad mereüleseid piire</a:t>
              </a:r>
              <a:endParaRPr lang="en-GB" dirty="0">
                <a:solidFill>
                  <a:srgbClr val="159961"/>
                </a:solidFill>
              </a:endParaRPr>
            </a:p>
            <a:p>
              <a:pPr lvl="0"/>
              <a:endParaRPr lang="en-GB" dirty="0">
                <a:solidFill>
                  <a:srgbClr val="159961"/>
                </a:solidFill>
              </a:endParaRPr>
            </a:p>
            <a:p>
              <a:pPr lvl="0"/>
              <a:r>
                <a:rPr lang="et-EE" i="1" dirty="0"/>
                <a:t>Tööriistad piiriüleste ühiste lahenduste väljatöötamiseks</a:t>
              </a:r>
              <a:endParaRPr lang="en-GB" i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9369" y="3739994"/>
            <a:ext cx="9180512" cy="864096"/>
            <a:chOff x="-540568" y="3789040"/>
            <a:chExt cx="9721080" cy="1080120"/>
          </a:xfrm>
          <a:effectLst>
            <a:reflection blurRad="6350" stA="50000" endA="300" endPos="55000" dir="5400000" sy="-100000" algn="bl" rotWithShape="0"/>
          </a:effectLst>
        </p:grpSpPr>
        <p:pic>
          <p:nvPicPr>
            <p:cNvPr id="17" name="Image 16" descr="éolienne et logistique fehmar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9566" y="3789040"/>
              <a:ext cx="3310946" cy="1080120"/>
            </a:xfrm>
            <a:prstGeom prst="rect">
              <a:avLst/>
            </a:prstGeom>
            <a:effectLst/>
          </p:spPr>
        </p:pic>
        <p:pic>
          <p:nvPicPr>
            <p:cNvPr id="18" name="Image 17" descr="photo libre - filière pêch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8849" y="3789040"/>
              <a:ext cx="1371143" cy="1080120"/>
            </a:xfrm>
            <a:prstGeom prst="rect">
              <a:avLst/>
            </a:prstGeom>
          </p:spPr>
        </p:pic>
        <p:pic>
          <p:nvPicPr>
            <p:cNvPr id="19" name="Image 18" descr="photo libre - pollution industriel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251" y="3789040"/>
              <a:ext cx="1373893" cy="1080120"/>
            </a:xfrm>
            <a:prstGeom prst="rect">
              <a:avLst/>
            </a:prstGeom>
          </p:spPr>
        </p:pic>
        <p:pic>
          <p:nvPicPr>
            <p:cNvPr id="20" name="Image 19" descr="Helsinki_Photo Tuula Palaste-Eerola.jpg"/>
            <p:cNvPicPr>
              <a:picLocks noChangeAspect="1"/>
            </p:cNvPicPr>
            <p:nvPr/>
          </p:nvPicPr>
          <p:blipFill>
            <a:blip r:embed="rId6" cstate="print"/>
            <a:srcRect t="36351"/>
            <a:stretch>
              <a:fillRect/>
            </a:stretch>
          </p:blipFill>
          <p:spPr>
            <a:xfrm>
              <a:off x="1198157" y="3789040"/>
              <a:ext cx="1933683" cy="1080120"/>
            </a:xfrm>
            <a:prstGeom prst="rect">
              <a:avLst/>
            </a:prstGeom>
          </p:spPr>
        </p:pic>
        <p:pic>
          <p:nvPicPr>
            <p:cNvPr id="21" name="Image 20" descr="logistique fehmarn.JPG"/>
            <p:cNvPicPr>
              <a:picLocks noChangeAspect="1"/>
            </p:cNvPicPr>
            <p:nvPr/>
          </p:nvPicPr>
          <p:blipFill>
            <a:blip r:embed="rId7" cstate="print">
              <a:lum bright="10000" contrast="20000"/>
            </a:blip>
            <a:srcRect t="21384"/>
            <a:stretch>
              <a:fillRect/>
            </a:stretch>
          </p:blipFill>
          <p:spPr>
            <a:xfrm>
              <a:off x="-540568" y="3789040"/>
              <a:ext cx="1748043" cy="1080120"/>
            </a:xfrm>
            <a:prstGeom prst="rect">
              <a:avLst/>
            </a:prstGeom>
          </p:spPr>
        </p:pic>
      </p:grpSp>
      <p:pic>
        <p:nvPicPr>
          <p:cNvPr id="23" name="Pilt 22">
            <a:extLst>
              <a:ext uri="{FF2B5EF4-FFF2-40B4-BE49-F238E27FC236}">
                <a16:creationId xmlns:a16="http://schemas.microsoft.com/office/drawing/2014/main" id="{51FC41B5-EA7E-4ADD-A1DF-5D2B8652B9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e 9"/>
          <p:cNvSpPr/>
          <p:nvPr/>
        </p:nvSpPr>
        <p:spPr>
          <a:xfrm>
            <a:off x="0" y="332656"/>
            <a:ext cx="2987824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622" y="412384"/>
            <a:ext cx="8229600" cy="562074"/>
          </a:xfrm>
        </p:spPr>
        <p:txBody>
          <a:bodyPr/>
          <a:lstStyle/>
          <a:p>
            <a:r>
              <a:rPr lang="et-EE" dirty="0"/>
              <a:t>Eesmärgid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1" y="1700808"/>
            <a:ext cx="4690863" cy="3816424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ü"/>
            </a:pPr>
            <a:r>
              <a:rPr lang="fr-FR" b="0" dirty="0">
                <a:solidFill>
                  <a:schemeClr val="tx1"/>
                </a:solidFill>
              </a:rPr>
              <a:t> </a:t>
            </a:r>
            <a:r>
              <a:rPr lang="et-EE" dirty="0">
                <a:solidFill>
                  <a:schemeClr val="tx1"/>
                </a:solidFill>
              </a:rPr>
              <a:t>Parem arusaamine madala süsinikemissiooniga majandusele ülemineku väljakutsest </a:t>
            </a:r>
            <a:r>
              <a:rPr lang="et-EE" b="0" dirty="0">
                <a:solidFill>
                  <a:schemeClr val="tx1"/>
                </a:solidFill>
              </a:rPr>
              <a:t>partnerriikide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b="0" dirty="0">
                <a:solidFill>
                  <a:schemeClr val="tx1"/>
                </a:solidFill>
              </a:rPr>
              <a:t>piiriülestes koostööprogrammides</a:t>
            </a:r>
          </a:p>
          <a:p>
            <a:pPr lvl="0"/>
            <a:endParaRPr lang="fr-FR" b="0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t-EE" dirty="0">
                <a:solidFill>
                  <a:schemeClr val="tx1"/>
                </a:solidFill>
              </a:rPr>
              <a:t>Kohandatud piiriülese lahenduse </a:t>
            </a:r>
            <a:r>
              <a:rPr lang="et-EE" b="0" dirty="0">
                <a:solidFill>
                  <a:schemeClr val="tx1"/>
                </a:solidFill>
              </a:rPr>
              <a:t>väljatöötamine kõikides osalevates merepiirkondades</a:t>
            </a: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7504" y="57332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t-EE" sz="2400" b="1" dirty="0">
                <a:solidFill>
                  <a:schemeClr val="tx2"/>
                </a:solidFill>
              </a:rPr>
              <a:t>Regioonide vaheline koostöö kohaliku ja piiriülese tegutsemisvõimekuse tõstmiseks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508104" y="1028734"/>
            <a:ext cx="2808312" cy="4344482"/>
            <a:chOff x="5580112" y="308654"/>
            <a:chExt cx="3024336" cy="4488498"/>
          </a:xfrm>
        </p:grpSpPr>
        <p:pic>
          <p:nvPicPr>
            <p:cNvPr id="19" name="Image 18" descr="photo libre - filière pêche 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112" y="308654"/>
              <a:ext cx="2088232" cy="13921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8" name="Image 17" descr="solaire lecc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3421" y="1703719"/>
              <a:ext cx="2126971" cy="17972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Image 15" descr="éolienne et ferry fehmar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6958" y="2924944"/>
              <a:ext cx="2817490" cy="1872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2046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e 15"/>
          <p:cNvSpPr/>
          <p:nvPr/>
        </p:nvSpPr>
        <p:spPr>
          <a:xfrm>
            <a:off x="0" y="332656"/>
            <a:ext cx="3347864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Sammud</a:t>
            </a:r>
            <a:endParaRPr lang="en-GB" dirty="0"/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232440612"/>
              </p:ext>
            </p:extLst>
          </p:nvPr>
        </p:nvGraphicFramePr>
        <p:xfrm>
          <a:off x="395536" y="1844824"/>
          <a:ext cx="81724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lt 6">
            <a:extLst>
              <a:ext uri="{FF2B5EF4-FFF2-40B4-BE49-F238E27FC236}">
                <a16:creationId xmlns:a16="http://schemas.microsoft.com/office/drawing/2014/main" id="{E8A16C0B-74A8-4E5F-AB7D-9B1E29BA69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4"/>
          <p:cNvSpPr/>
          <p:nvPr/>
        </p:nvSpPr>
        <p:spPr>
          <a:xfrm>
            <a:off x="0" y="332656"/>
            <a:ext cx="3563888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Tööriistad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373368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t-EE" dirty="0">
                <a:solidFill>
                  <a:schemeClr val="tx1"/>
                </a:solidFill>
              </a:rPr>
              <a:t>Uuring, et mõista täpsemalt mida muuta üleminekuks madala süsinikemissiooniga majandusele väinapiirkondades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dirty="0"/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dirty="0"/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dirty="0"/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t-EE" dirty="0"/>
          </a:p>
          <a:p>
            <a:pPr lvl="1">
              <a:buNone/>
            </a:pPr>
            <a:endParaRPr lang="et-EE" dirty="0"/>
          </a:p>
          <a:p>
            <a:pPr lvl="1">
              <a:buNone/>
            </a:pPr>
            <a:endParaRPr lang="et-EE" dirty="0"/>
          </a:p>
          <a:p>
            <a:pPr lvl="1">
              <a:buNone/>
            </a:pPr>
            <a:r>
              <a:rPr lang="et-EE" dirty="0"/>
              <a:t>                Uuring valmib veebruaris 2018</a:t>
            </a:r>
            <a:endParaRPr lang="fr-FR" dirty="0"/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1257300" lvl="2" indent="-342900"/>
            <a:endParaRPr lang="en-GB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456381628"/>
              </p:ext>
            </p:extLst>
          </p:nvPr>
        </p:nvGraphicFramePr>
        <p:xfrm>
          <a:off x="-180528" y="2348880"/>
          <a:ext cx="84969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lt 8">
            <a:extLst>
              <a:ext uri="{FF2B5EF4-FFF2-40B4-BE49-F238E27FC236}">
                <a16:creationId xmlns:a16="http://schemas.microsoft.com/office/drawing/2014/main" id="{F0F173A9-5AD4-43A8-B545-7AA83EA67A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et-EE" sz="2200" dirty="0">
                <a:solidFill>
                  <a:schemeClr val="tx1"/>
                </a:solidFill>
              </a:rPr>
              <a:t>Temaatilised seminarid 3 võtmevaldkonnas</a:t>
            </a:r>
            <a:endParaRPr lang="fr-FR" sz="22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0"/>
            <a:endParaRPr lang="fr-FR" dirty="0"/>
          </a:p>
          <a:p>
            <a:pPr lvl="0"/>
            <a:endParaRPr lang="fr-FR" sz="1200" dirty="0"/>
          </a:p>
          <a:p>
            <a:pPr lvl="1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1257300" lvl="2" indent="-342900"/>
            <a:endParaRPr lang="en-GB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061242396"/>
              </p:ext>
            </p:extLst>
          </p:nvPr>
        </p:nvGraphicFramePr>
        <p:xfrm>
          <a:off x="251520" y="2029295"/>
          <a:ext cx="8784976" cy="452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entagone 4">
            <a:extLst>
              <a:ext uri="{FF2B5EF4-FFF2-40B4-BE49-F238E27FC236}">
                <a16:creationId xmlns:a16="http://schemas.microsoft.com/office/drawing/2014/main" id="{956BC5E5-AA30-447F-AF8A-E6D22BBF9A93}"/>
              </a:ext>
            </a:extLst>
          </p:cNvPr>
          <p:cNvSpPr/>
          <p:nvPr/>
        </p:nvSpPr>
        <p:spPr>
          <a:xfrm>
            <a:off x="0" y="332656"/>
            <a:ext cx="3563888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13F28D1-CB21-43AD-9C6E-EE57D069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t-EE" dirty="0"/>
              <a:t>Tööriistad</a:t>
            </a:r>
            <a:endParaRPr lang="en-GB" dirty="0"/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BC363F13-3B70-4075-A0CC-13566168A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SSAGE_EU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429" y="0"/>
            <a:ext cx="1473571" cy="1052736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t-EE" dirty="0">
                <a:solidFill>
                  <a:schemeClr val="tx1"/>
                </a:solidFill>
              </a:rPr>
              <a:t>Kohtumised kohalike sidusrühmadega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Kord semestris kõikides väinapiirkondades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t-EE" dirty="0"/>
              <a:t>Avalikud ja eraõiguslikud osapooled</a:t>
            </a:r>
            <a:endParaRPr lang="fr-FR" b="0" dirty="0">
              <a:solidFill>
                <a:schemeClr val="tx1"/>
              </a:solidFill>
            </a:endParaRPr>
          </a:p>
          <a:p>
            <a:pPr lvl="3"/>
            <a:endParaRPr lang="fr-FR" dirty="0">
              <a:solidFill>
                <a:schemeClr val="tx1"/>
              </a:solidFill>
            </a:endParaRPr>
          </a:p>
          <a:p>
            <a:pPr lvl="3"/>
            <a:endParaRPr lang="fr-FR" b="0" dirty="0">
              <a:solidFill>
                <a:schemeClr val="tx1"/>
              </a:solidFill>
            </a:endParaRPr>
          </a:p>
          <a:p>
            <a:pPr lvl="3"/>
            <a:endParaRPr lang="fr-FR" dirty="0">
              <a:solidFill>
                <a:schemeClr val="tx1"/>
              </a:solidFill>
            </a:endParaRPr>
          </a:p>
          <a:p>
            <a:pPr lvl="3"/>
            <a:endParaRPr lang="fr-FR" b="0" dirty="0">
              <a:solidFill>
                <a:schemeClr val="tx1"/>
              </a:solidFill>
            </a:endParaRPr>
          </a:p>
          <a:p>
            <a:pPr lvl="3"/>
            <a:endParaRPr lang="fr-FR" dirty="0">
              <a:solidFill>
                <a:schemeClr val="tx1"/>
              </a:solidFill>
            </a:endParaRPr>
          </a:p>
          <a:p>
            <a:pPr lvl="3"/>
            <a:endParaRPr lang="fr-FR" dirty="0">
              <a:solidFill>
                <a:schemeClr val="tx1"/>
              </a:solidFill>
            </a:endParaRPr>
          </a:p>
          <a:p>
            <a:pPr lvl="3"/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fr-FR" dirty="0"/>
          </a:p>
          <a:p>
            <a:pPr lvl="1">
              <a:buFont typeface="Wingdings" pitchFamily="2" charset="2"/>
              <a:buChar char="Ø"/>
            </a:pPr>
            <a:endParaRPr lang="fr-FR" dirty="0"/>
          </a:p>
          <a:p>
            <a:pPr lvl="1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pPr lvl="0"/>
            <a:endParaRPr lang="fr-FR" dirty="0"/>
          </a:p>
          <a:p>
            <a:pPr lvl="0"/>
            <a:endParaRPr lang="fr-FR" sz="1200" dirty="0"/>
          </a:p>
          <a:p>
            <a:pPr lvl="1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1257300" lvl="2" indent="-342900"/>
            <a:endParaRPr lang="en-GB" dirty="0"/>
          </a:p>
        </p:txBody>
      </p:sp>
      <p:sp>
        <p:nvSpPr>
          <p:cNvPr id="1026" name="AutoShape 2" descr="Image result for gif calendrier"/>
          <p:cNvSpPr>
            <a:spLocks noChangeAspect="1" noChangeArrowheads="1"/>
          </p:cNvSpPr>
          <p:nvPr/>
        </p:nvSpPr>
        <p:spPr bwMode="auto">
          <a:xfrm>
            <a:off x="155575" y="-571500"/>
            <a:ext cx="170497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Image result for gif calendrier"/>
          <p:cNvSpPr>
            <a:spLocks noChangeAspect="1" noChangeArrowheads="1"/>
          </p:cNvSpPr>
          <p:nvPr/>
        </p:nvSpPr>
        <p:spPr bwMode="auto">
          <a:xfrm>
            <a:off x="155575" y="-571500"/>
            <a:ext cx="170497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290269348"/>
              </p:ext>
            </p:extLst>
          </p:nvPr>
        </p:nvGraphicFramePr>
        <p:xfrm>
          <a:off x="0" y="2996952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entagone 4">
            <a:extLst>
              <a:ext uri="{FF2B5EF4-FFF2-40B4-BE49-F238E27FC236}">
                <a16:creationId xmlns:a16="http://schemas.microsoft.com/office/drawing/2014/main" id="{EA377BE5-880B-495C-91D7-585F64416284}"/>
              </a:ext>
            </a:extLst>
          </p:cNvPr>
          <p:cNvSpPr/>
          <p:nvPr/>
        </p:nvSpPr>
        <p:spPr>
          <a:xfrm>
            <a:off x="0" y="332656"/>
            <a:ext cx="3563888" cy="792088"/>
          </a:xfrm>
          <a:prstGeom prst="homePlate">
            <a:avLst/>
          </a:prstGeom>
          <a:solidFill>
            <a:srgbClr val="15996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91311B58-3DEC-47D1-A5BB-7407BF77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t-EE" dirty="0"/>
              <a:t>Tööriistad</a:t>
            </a:r>
            <a:endParaRPr lang="en-GB" dirty="0"/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8DCF404A-C5D0-4978-8B8D-BF325BCD3E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4744"/>
            <a:ext cx="1134015" cy="2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4215"/>
      </p:ext>
    </p:extLst>
  </p:cSld>
  <p:clrMapOvr>
    <a:masterClrMapping/>
  </p:clrMapOvr>
</p:sld>
</file>

<file path=ppt/theme/theme1.xml><?xml version="1.0" encoding="utf-8"?>
<a:theme xmlns:a="http://schemas.openxmlformats.org/drawingml/2006/main" name="LOWCARBON_project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C162A203-9350-40FD-8B2C-DD5A8B27B2E7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24AF4820-F449-4725-B0EA-E09BCD56EF8F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DDBD4519-E47D-4274-B89E-D7B06CD5E408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88885CF5-7D26-40F7-A7B8-4E4B6963A81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LOWCARBON_project</Template>
  <TotalTime>942</TotalTime>
  <Words>499</Words>
  <Application>Microsoft Office PowerPoint</Application>
  <PresentationFormat>Ekraaniseanss 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4</vt:i4>
      </vt:variant>
      <vt:variant>
        <vt:lpstr>Slaidipealkirjad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Webdings</vt:lpstr>
      <vt:lpstr>Wingdings</vt:lpstr>
      <vt:lpstr>LOWCARBON_project</vt:lpstr>
      <vt:lpstr>CONTENT page</vt:lpstr>
      <vt:lpstr>IMAGE</vt:lpstr>
      <vt:lpstr>BLOCK page </vt:lpstr>
      <vt:lpstr>PowerPointi esitlus</vt:lpstr>
      <vt:lpstr>Mis on PASSAGE?</vt:lpstr>
      <vt:lpstr>PowerPointi esitlus</vt:lpstr>
      <vt:lpstr>projekt PASSAGE</vt:lpstr>
      <vt:lpstr>Eesmärgid</vt:lpstr>
      <vt:lpstr>Sammud</vt:lpstr>
      <vt:lpstr>Tööriistad</vt:lpstr>
      <vt:lpstr>Tööriistad</vt:lpstr>
      <vt:lpstr>Tööriistad</vt:lpstr>
      <vt:lpstr>Soome Lahe tegevuskava</vt:lpstr>
      <vt:lpstr>Madal CO2 ja maakonnad</vt:lpstr>
      <vt:lpstr>PowerPointi esitlus</vt:lpstr>
    </vt:vector>
  </TitlesOfParts>
  <Company>Conseil Général du Pas de Calais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 colette</dc:creator>
  <cp:lastModifiedBy>Kaarel Kose</cp:lastModifiedBy>
  <cp:revision>72</cp:revision>
  <dcterms:created xsi:type="dcterms:W3CDTF">2016-05-20T08:02:15Z</dcterms:created>
  <dcterms:modified xsi:type="dcterms:W3CDTF">2018-02-13T08:47:17Z</dcterms:modified>
</cp:coreProperties>
</file>