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3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6" r:id="rId2"/>
    <p:sldId id="283" r:id="rId3"/>
    <p:sldId id="287" r:id="rId4"/>
    <p:sldId id="286" r:id="rId5"/>
    <p:sldId id="288" r:id="rId6"/>
    <p:sldId id="285" r:id="rId7"/>
    <p:sldId id="276" r:id="rId8"/>
    <p:sldId id="275" r:id="rId9"/>
    <p:sldId id="274" r:id="rId10"/>
    <p:sldId id="278" r:id="rId11"/>
    <p:sldId id="282" r:id="rId12"/>
    <p:sldId id="297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73" r:id="rId21"/>
  </p:sldIdLst>
  <p:sldSz cx="8999538" cy="6840538"/>
  <p:notesSz cx="6797675" cy="99282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999999"/>
    <a:srgbClr val="004586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2" autoAdjust="0"/>
    <p:restoredTop sz="82048" autoAdjust="0"/>
  </p:normalViewPr>
  <p:slideViewPr>
    <p:cSldViewPr>
      <p:cViewPr varScale="1">
        <p:scale>
          <a:sx n="47" d="100"/>
          <a:sy n="47" d="100"/>
        </p:scale>
        <p:origin x="1210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C893A-9A67-4289-A58E-0AAE76DF83E7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20002249-41A7-4E0B-B542-A9DC795EF97D}">
      <dgm:prSet phldrT="[Text]"/>
      <dgm:spPr/>
      <dgm:t>
        <a:bodyPr/>
        <a:lstStyle/>
        <a:p>
          <a:r>
            <a:rPr lang="et-EE" noProof="0" dirty="0" smtClean="0"/>
            <a:t>Autonoomsed omavalitsused</a:t>
          </a:r>
          <a:endParaRPr lang="en-US" noProof="0" dirty="0"/>
        </a:p>
      </dgm:t>
    </dgm:pt>
    <dgm:pt modelId="{72C5DA5F-680D-4996-A7C0-CAE9CDBCB824}" type="parTrans" cxnId="{75BC960C-11D2-45FF-8E56-398D08FA672F}">
      <dgm:prSet/>
      <dgm:spPr/>
      <dgm:t>
        <a:bodyPr/>
        <a:lstStyle/>
        <a:p>
          <a:endParaRPr lang="et-EE"/>
        </a:p>
      </dgm:t>
    </dgm:pt>
    <dgm:pt modelId="{781289C9-2CC0-4CB3-BB72-51F99409AFB3}" type="sibTrans" cxnId="{75BC960C-11D2-45FF-8E56-398D08FA672F}">
      <dgm:prSet/>
      <dgm:spPr/>
      <dgm:t>
        <a:bodyPr/>
        <a:lstStyle/>
        <a:p>
          <a:endParaRPr lang="et-EE"/>
        </a:p>
      </dgm:t>
    </dgm:pt>
    <dgm:pt modelId="{ADC46C4A-1B0A-4B33-B8F1-D0E519724C6F}">
      <dgm:prSet phldrT="[Text]"/>
      <dgm:spPr/>
      <dgm:t>
        <a:bodyPr/>
        <a:lstStyle/>
        <a:p>
          <a:r>
            <a:rPr lang="et-EE" noProof="0" dirty="0" smtClean="0"/>
            <a:t>Teadmine ja läbipaistvus </a:t>
          </a:r>
          <a:r>
            <a:rPr lang="en-US" noProof="0" dirty="0" smtClean="0"/>
            <a:t>(</a:t>
          </a:r>
          <a:r>
            <a:rPr lang="et-EE" noProof="0" dirty="0" smtClean="0"/>
            <a:t>sisendid</a:t>
          </a:r>
          <a:r>
            <a:rPr lang="en-US" noProof="0" dirty="0" smtClean="0"/>
            <a:t>, </a:t>
          </a:r>
          <a:r>
            <a:rPr lang="et-EE" noProof="0" dirty="0" smtClean="0"/>
            <a:t>väljundid, tulemused</a:t>
          </a:r>
          <a:r>
            <a:rPr lang="en-US" noProof="0" dirty="0" smtClean="0"/>
            <a:t>)</a:t>
          </a:r>
          <a:endParaRPr lang="en-US" noProof="0" dirty="0"/>
        </a:p>
      </dgm:t>
    </dgm:pt>
    <dgm:pt modelId="{B809413D-9492-42B6-ACF8-207F0BA722E5}" type="parTrans" cxnId="{F82F4D99-B5E0-4896-AA20-39A36C82FD4F}">
      <dgm:prSet/>
      <dgm:spPr/>
      <dgm:t>
        <a:bodyPr/>
        <a:lstStyle/>
        <a:p>
          <a:endParaRPr lang="et-EE"/>
        </a:p>
      </dgm:t>
    </dgm:pt>
    <dgm:pt modelId="{CAD34E76-5A01-4155-A376-ABFB4329AA45}" type="sibTrans" cxnId="{F82F4D99-B5E0-4896-AA20-39A36C82FD4F}">
      <dgm:prSet/>
      <dgm:spPr/>
      <dgm:t>
        <a:bodyPr/>
        <a:lstStyle/>
        <a:p>
          <a:endParaRPr lang="et-EE"/>
        </a:p>
      </dgm:t>
    </dgm:pt>
    <dgm:pt modelId="{12F85652-3692-4A25-B4F6-5814E53AAC91}">
      <dgm:prSet phldrT="[Text]"/>
      <dgm:spPr/>
      <dgm:t>
        <a:bodyPr/>
        <a:lstStyle/>
        <a:p>
          <a:r>
            <a:rPr lang="et-EE" noProof="0" dirty="0" smtClean="0"/>
            <a:t>EFEKTIIVSUS ja KVALITEET</a:t>
          </a:r>
          <a:endParaRPr lang="en-GB" noProof="0" dirty="0"/>
        </a:p>
      </dgm:t>
    </dgm:pt>
    <dgm:pt modelId="{08152671-5897-4F69-A03B-C00A47E3E736}" type="parTrans" cxnId="{5D95BD3E-67BB-42E3-A1FF-A88BDD14BDC3}">
      <dgm:prSet/>
      <dgm:spPr/>
      <dgm:t>
        <a:bodyPr/>
        <a:lstStyle/>
        <a:p>
          <a:endParaRPr lang="et-EE"/>
        </a:p>
      </dgm:t>
    </dgm:pt>
    <dgm:pt modelId="{926A1351-34F5-466A-BE8D-63D0F633A90D}" type="sibTrans" cxnId="{5D95BD3E-67BB-42E3-A1FF-A88BDD14BDC3}">
      <dgm:prSet/>
      <dgm:spPr/>
      <dgm:t>
        <a:bodyPr/>
        <a:lstStyle/>
        <a:p>
          <a:endParaRPr lang="et-EE"/>
        </a:p>
      </dgm:t>
    </dgm:pt>
    <dgm:pt modelId="{FB7D6AB5-D4F9-48BD-82CD-A3A0AB512B1F}">
      <dgm:prSet phldrT="[Text]"/>
      <dgm:spPr/>
      <dgm:t>
        <a:bodyPr/>
        <a:lstStyle/>
        <a:p>
          <a:r>
            <a:rPr lang="et-EE" noProof="0" dirty="0" smtClean="0"/>
            <a:t>Koordineeriv ja nõustav riik</a:t>
          </a:r>
          <a:endParaRPr lang="en-GB" noProof="0" dirty="0"/>
        </a:p>
      </dgm:t>
    </dgm:pt>
    <dgm:pt modelId="{11B5D376-A472-403C-A1B1-589C18614387}" type="parTrans" cxnId="{A8E00865-DD5F-4002-AA45-254C5D674F70}">
      <dgm:prSet/>
      <dgm:spPr/>
      <dgm:t>
        <a:bodyPr/>
        <a:lstStyle/>
        <a:p>
          <a:endParaRPr lang="et-EE"/>
        </a:p>
      </dgm:t>
    </dgm:pt>
    <dgm:pt modelId="{9A4F5404-6C07-435C-8881-372EC61D53AD}" type="sibTrans" cxnId="{A8E00865-DD5F-4002-AA45-254C5D674F70}">
      <dgm:prSet/>
      <dgm:spPr/>
      <dgm:t>
        <a:bodyPr/>
        <a:lstStyle/>
        <a:p>
          <a:endParaRPr lang="et-EE"/>
        </a:p>
      </dgm:t>
    </dgm:pt>
    <dgm:pt modelId="{59EF4ABC-3F01-4830-9720-919B330FBFFB}" type="pres">
      <dgm:prSet presAssocID="{CADC893A-9A67-4289-A58E-0AAE76DF83E7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t-EE"/>
        </a:p>
      </dgm:t>
    </dgm:pt>
    <dgm:pt modelId="{6721E0DF-214C-4BAE-A2DB-2FE881CEF495}" type="pres">
      <dgm:prSet presAssocID="{CADC893A-9A67-4289-A58E-0AAE76DF83E7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EF3F1865-4B53-4C79-8683-B5C81B7E5014}" type="pres">
      <dgm:prSet presAssocID="{CADC893A-9A67-4289-A58E-0AAE76DF83E7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84FA367-A593-46D6-AC3D-9342655B8712}" type="pres">
      <dgm:prSet presAssocID="{CADC893A-9A67-4289-A58E-0AAE76DF83E7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C22875C-34BE-4C6F-8EE7-0A41A2A12D8E}" type="pres">
      <dgm:prSet presAssocID="{CADC893A-9A67-4289-A58E-0AAE76DF83E7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A8E00865-DD5F-4002-AA45-254C5D674F70}" srcId="{CADC893A-9A67-4289-A58E-0AAE76DF83E7}" destId="{FB7D6AB5-D4F9-48BD-82CD-A3A0AB512B1F}" srcOrd="3" destOrd="0" parTransId="{11B5D376-A472-403C-A1B1-589C18614387}" sibTransId="{9A4F5404-6C07-435C-8881-372EC61D53AD}"/>
    <dgm:cxn modelId="{5D95BD3E-67BB-42E3-A1FF-A88BDD14BDC3}" srcId="{CADC893A-9A67-4289-A58E-0AAE76DF83E7}" destId="{12F85652-3692-4A25-B4F6-5814E53AAC91}" srcOrd="2" destOrd="0" parTransId="{08152671-5897-4F69-A03B-C00A47E3E736}" sibTransId="{926A1351-34F5-466A-BE8D-63D0F633A90D}"/>
    <dgm:cxn modelId="{38353F6F-28B9-480B-89BB-620A4DB5768B}" type="presOf" srcId="{FB7D6AB5-D4F9-48BD-82CD-A3A0AB512B1F}" destId="{9C22875C-34BE-4C6F-8EE7-0A41A2A12D8E}" srcOrd="0" destOrd="0" presId="urn:microsoft.com/office/officeart/2005/8/layout/pyramid4"/>
    <dgm:cxn modelId="{75BC960C-11D2-45FF-8E56-398D08FA672F}" srcId="{CADC893A-9A67-4289-A58E-0AAE76DF83E7}" destId="{20002249-41A7-4E0B-B542-A9DC795EF97D}" srcOrd="0" destOrd="0" parTransId="{72C5DA5F-680D-4996-A7C0-CAE9CDBCB824}" sibTransId="{781289C9-2CC0-4CB3-BB72-51F99409AFB3}"/>
    <dgm:cxn modelId="{2A1D2BFF-243C-4146-8DA4-F0F35B1CB6B4}" type="presOf" srcId="{12F85652-3692-4A25-B4F6-5814E53AAC91}" destId="{F84FA367-A593-46D6-AC3D-9342655B8712}" srcOrd="0" destOrd="0" presId="urn:microsoft.com/office/officeart/2005/8/layout/pyramid4"/>
    <dgm:cxn modelId="{115D5AAE-F7C9-4D97-9792-0B009D1B942E}" type="presOf" srcId="{ADC46C4A-1B0A-4B33-B8F1-D0E519724C6F}" destId="{EF3F1865-4B53-4C79-8683-B5C81B7E5014}" srcOrd="0" destOrd="0" presId="urn:microsoft.com/office/officeart/2005/8/layout/pyramid4"/>
    <dgm:cxn modelId="{36EE999F-C817-4435-98B2-61273B5FDD32}" type="presOf" srcId="{20002249-41A7-4E0B-B542-A9DC795EF97D}" destId="{6721E0DF-214C-4BAE-A2DB-2FE881CEF495}" srcOrd="0" destOrd="0" presId="urn:microsoft.com/office/officeart/2005/8/layout/pyramid4"/>
    <dgm:cxn modelId="{F82F4D99-B5E0-4896-AA20-39A36C82FD4F}" srcId="{CADC893A-9A67-4289-A58E-0AAE76DF83E7}" destId="{ADC46C4A-1B0A-4B33-B8F1-D0E519724C6F}" srcOrd="1" destOrd="0" parTransId="{B809413D-9492-42B6-ACF8-207F0BA722E5}" sibTransId="{CAD34E76-5A01-4155-A376-ABFB4329AA45}"/>
    <dgm:cxn modelId="{9A5E40DE-C677-4440-BA20-37D84B1660EC}" type="presOf" srcId="{CADC893A-9A67-4289-A58E-0AAE76DF83E7}" destId="{59EF4ABC-3F01-4830-9720-919B330FBFFB}" srcOrd="0" destOrd="0" presId="urn:microsoft.com/office/officeart/2005/8/layout/pyramid4"/>
    <dgm:cxn modelId="{3A5A6B92-15EB-408C-9B0B-2C77A64C6424}" type="presParOf" srcId="{59EF4ABC-3F01-4830-9720-919B330FBFFB}" destId="{6721E0DF-214C-4BAE-A2DB-2FE881CEF495}" srcOrd="0" destOrd="0" presId="urn:microsoft.com/office/officeart/2005/8/layout/pyramid4"/>
    <dgm:cxn modelId="{7830437D-B9E9-4E32-AC40-AA245FCB4FE2}" type="presParOf" srcId="{59EF4ABC-3F01-4830-9720-919B330FBFFB}" destId="{EF3F1865-4B53-4C79-8683-B5C81B7E5014}" srcOrd="1" destOrd="0" presId="urn:microsoft.com/office/officeart/2005/8/layout/pyramid4"/>
    <dgm:cxn modelId="{C0655163-B699-48A0-B681-841F7DC94471}" type="presParOf" srcId="{59EF4ABC-3F01-4830-9720-919B330FBFFB}" destId="{F84FA367-A593-46D6-AC3D-9342655B8712}" srcOrd="2" destOrd="0" presId="urn:microsoft.com/office/officeart/2005/8/layout/pyramid4"/>
    <dgm:cxn modelId="{1DB7AA64-7108-4B98-BEB5-B54D9AE0CCEC}" type="presParOf" srcId="{59EF4ABC-3F01-4830-9720-919B330FBFFB}" destId="{9C22875C-34BE-4C6F-8EE7-0A41A2A12D8E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1E0DF-214C-4BAE-A2DB-2FE881CEF495}">
      <dsp:nvSpPr>
        <dsp:cNvPr id="0" name=""/>
        <dsp:cNvSpPr/>
      </dsp:nvSpPr>
      <dsp:spPr>
        <a:xfrm>
          <a:off x="2933052" y="0"/>
          <a:ext cx="2425657" cy="242565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/>
            <a:t>Autonoomsed omavalitsused</a:t>
          </a:r>
          <a:endParaRPr lang="en-US" sz="1300" kern="1200" noProof="0" dirty="0"/>
        </a:p>
      </dsp:txBody>
      <dsp:txXfrm>
        <a:off x="3539466" y="1212829"/>
        <a:ext cx="1212829" cy="1212828"/>
      </dsp:txXfrm>
    </dsp:sp>
    <dsp:sp modelId="{EF3F1865-4B53-4C79-8683-B5C81B7E5014}">
      <dsp:nvSpPr>
        <dsp:cNvPr id="0" name=""/>
        <dsp:cNvSpPr/>
      </dsp:nvSpPr>
      <dsp:spPr>
        <a:xfrm>
          <a:off x="1720223" y="2425657"/>
          <a:ext cx="2425657" cy="242565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/>
            <a:t>Teadmine ja läbipaistvus </a:t>
          </a:r>
          <a:r>
            <a:rPr lang="en-US" sz="1300" kern="1200" noProof="0" dirty="0" smtClean="0"/>
            <a:t>(</a:t>
          </a:r>
          <a:r>
            <a:rPr lang="et-EE" sz="1300" kern="1200" noProof="0" dirty="0" smtClean="0"/>
            <a:t>sisendid</a:t>
          </a:r>
          <a:r>
            <a:rPr lang="en-US" sz="1300" kern="1200" noProof="0" dirty="0" smtClean="0"/>
            <a:t>, </a:t>
          </a:r>
          <a:r>
            <a:rPr lang="et-EE" sz="1300" kern="1200" noProof="0" dirty="0" smtClean="0"/>
            <a:t>väljundid, tulemused</a:t>
          </a:r>
          <a:r>
            <a:rPr lang="en-US" sz="1300" kern="1200" noProof="0" dirty="0" smtClean="0"/>
            <a:t>)</a:t>
          </a:r>
          <a:endParaRPr lang="en-US" sz="1300" kern="1200" noProof="0" dirty="0"/>
        </a:p>
      </dsp:txBody>
      <dsp:txXfrm>
        <a:off x="2326637" y="3638486"/>
        <a:ext cx="1212829" cy="1212828"/>
      </dsp:txXfrm>
    </dsp:sp>
    <dsp:sp modelId="{F84FA367-A593-46D6-AC3D-9342655B8712}">
      <dsp:nvSpPr>
        <dsp:cNvPr id="0" name=""/>
        <dsp:cNvSpPr/>
      </dsp:nvSpPr>
      <dsp:spPr>
        <a:xfrm rot="10800000">
          <a:off x="2933052" y="2425657"/>
          <a:ext cx="2425657" cy="242565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/>
            <a:t>EFEKTIIVSUS ja KVALITEET</a:t>
          </a:r>
          <a:endParaRPr lang="en-GB" sz="1300" kern="1200" noProof="0" dirty="0"/>
        </a:p>
      </dsp:txBody>
      <dsp:txXfrm rot="10800000">
        <a:off x="3539466" y="2425657"/>
        <a:ext cx="1212829" cy="1212828"/>
      </dsp:txXfrm>
    </dsp:sp>
    <dsp:sp modelId="{9C22875C-34BE-4C6F-8EE7-0A41A2A12D8E}">
      <dsp:nvSpPr>
        <dsp:cNvPr id="0" name=""/>
        <dsp:cNvSpPr/>
      </dsp:nvSpPr>
      <dsp:spPr>
        <a:xfrm>
          <a:off x="4145880" y="2425657"/>
          <a:ext cx="2425657" cy="242565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300" kern="1200" noProof="0" dirty="0" smtClean="0"/>
            <a:t>Koordineeriv ja nõustav riik</a:t>
          </a:r>
          <a:endParaRPr lang="en-GB" sz="1300" kern="1200" noProof="0" dirty="0"/>
        </a:p>
      </dsp:txBody>
      <dsp:txXfrm>
        <a:off x="4752294" y="3638486"/>
        <a:ext cx="1212829" cy="1212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5" y="1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24DCF62F-42CA-4C5B-9F39-4E6A1353A734}" type="datetimeFigureOut">
              <a:rPr lang="et-EE" smtClean="0"/>
              <a:pPr/>
              <a:t>22.03.2018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973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5" y="9429973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4E740520-F953-4418-B64D-DB98C56B3D1E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53860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5"/>
            <a:ext cx="5437284" cy="446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1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9180" cy="4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82" algn="l"/>
                <a:tab pos="1326764" algn="l"/>
                <a:tab pos="1990146" algn="l"/>
                <a:tab pos="265352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OECD </a:t>
            </a:r>
            <a:r>
              <a:rPr lang="et-EE" dirty="0" err="1" smtClean="0"/>
              <a:t>Key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2018</a:t>
            </a:r>
          </a:p>
          <a:p>
            <a:r>
              <a:rPr lang="et-EE" dirty="0" smtClean="0"/>
              <a:t>Andmed</a:t>
            </a:r>
            <a:r>
              <a:rPr lang="et-EE" baseline="0" dirty="0" smtClean="0"/>
              <a:t> Eesti kohta Rahandusministeerium.</a:t>
            </a:r>
          </a:p>
          <a:p>
            <a:r>
              <a:rPr lang="et-EE" baseline="0" dirty="0" smtClean="0"/>
              <a:t>Taani I tasandi kulude osakaalu andmed pärinevad Taani omavalitsusliidult – nende andmetel peaks olema I tasand 48%+ II tasand 22% (konsolideerimata).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28622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err="1" smtClean="0"/>
              <a:t>Local</a:t>
            </a:r>
            <a:r>
              <a:rPr lang="et-EE" dirty="0" smtClean="0"/>
              <a:t> </a:t>
            </a:r>
            <a:r>
              <a:rPr lang="et-EE" dirty="0" err="1" smtClean="0"/>
              <a:t>Government</a:t>
            </a:r>
            <a:r>
              <a:rPr lang="et-EE" dirty="0" smtClean="0"/>
              <a:t>.</a:t>
            </a:r>
            <a:r>
              <a:rPr lang="et-EE" baseline="0" dirty="0" smtClean="0"/>
              <a:t> </a:t>
            </a:r>
            <a:r>
              <a:rPr lang="et-EE" baseline="0" dirty="0" err="1" smtClean="0"/>
              <a:t>Discretion</a:t>
            </a:r>
            <a:r>
              <a:rPr lang="et-EE" baseline="0" dirty="0" smtClean="0"/>
              <a:t> and </a:t>
            </a:r>
            <a:r>
              <a:rPr lang="et-EE" baseline="0" dirty="0" err="1" smtClean="0"/>
              <a:t>Accountability</a:t>
            </a:r>
            <a:r>
              <a:rPr lang="et-EE" baseline="0" dirty="0" smtClean="0"/>
              <a:t>: A </a:t>
            </a:r>
            <a:r>
              <a:rPr lang="et-EE" baseline="0" dirty="0" err="1" smtClean="0"/>
              <a:t>Diagnostic</a:t>
            </a:r>
            <a:r>
              <a:rPr lang="et-EE" baseline="0" dirty="0" smtClean="0"/>
              <a:t> </a:t>
            </a:r>
            <a:r>
              <a:rPr lang="et-EE" baseline="0" dirty="0" err="1" smtClean="0"/>
              <a:t>Framework</a:t>
            </a:r>
            <a:r>
              <a:rPr lang="et-EE" baseline="0" dirty="0" smtClean="0"/>
              <a:t> </a:t>
            </a:r>
            <a:r>
              <a:rPr lang="et-EE" baseline="0" dirty="0" err="1" smtClean="0"/>
              <a:t>for</a:t>
            </a:r>
            <a:r>
              <a:rPr lang="et-EE" baseline="0" dirty="0" smtClean="0"/>
              <a:t> </a:t>
            </a:r>
            <a:r>
              <a:rPr lang="et-EE" baseline="0" dirty="0" err="1" smtClean="0"/>
              <a:t>Local</a:t>
            </a:r>
            <a:r>
              <a:rPr lang="et-EE" baseline="0" dirty="0" smtClean="0"/>
              <a:t> </a:t>
            </a:r>
            <a:r>
              <a:rPr lang="et-EE" baseline="0" dirty="0" err="1" smtClean="0"/>
              <a:t>Governance</a:t>
            </a:r>
            <a:r>
              <a:rPr lang="et-EE" baseline="0" dirty="0" smtClean="0"/>
              <a:t>. S. </a:t>
            </a:r>
            <a:r>
              <a:rPr lang="et-EE" baseline="0" dirty="0" err="1" smtClean="0"/>
              <a:t>Yilmaz</a:t>
            </a:r>
            <a:r>
              <a:rPr lang="et-EE" baseline="0" dirty="0" smtClean="0"/>
              <a:t>, Y. </a:t>
            </a:r>
            <a:r>
              <a:rPr lang="et-EE" baseline="0" dirty="0" err="1" smtClean="0"/>
              <a:t>Beris</a:t>
            </a:r>
            <a:r>
              <a:rPr lang="et-EE" baseline="0" dirty="0" smtClean="0"/>
              <a:t>, R. </a:t>
            </a:r>
            <a:r>
              <a:rPr lang="et-EE" baseline="0" dirty="0" err="1" smtClean="0"/>
              <a:t>Serrano-Berthet</a:t>
            </a:r>
            <a:r>
              <a:rPr lang="et-EE" baseline="0" dirty="0" smtClean="0"/>
              <a:t>. 2008. </a:t>
            </a:r>
            <a:r>
              <a:rPr lang="et-EE" baseline="0" dirty="0" err="1" smtClean="0"/>
              <a:t>World</a:t>
            </a:r>
            <a:r>
              <a:rPr lang="et-EE" baseline="0" dirty="0" smtClean="0"/>
              <a:t> </a:t>
            </a:r>
            <a:r>
              <a:rPr lang="et-EE" baseline="0" dirty="0" err="1" smtClean="0"/>
              <a:t>bank</a:t>
            </a:r>
            <a:r>
              <a:rPr lang="et-EE" baseline="0" dirty="0" smtClean="0"/>
              <a:t>. </a:t>
            </a:r>
            <a:r>
              <a:rPr lang="et-EE" baseline="0" dirty="0" err="1" smtClean="0"/>
              <a:t>Social</a:t>
            </a:r>
            <a:r>
              <a:rPr lang="et-EE" baseline="0" dirty="0" smtClean="0"/>
              <a:t> </a:t>
            </a:r>
            <a:r>
              <a:rPr lang="et-EE" baseline="0" dirty="0" err="1" smtClean="0"/>
              <a:t>development</a:t>
            </a:r>
            <a:r>
              <a:rPr lang="et-EE" baseline="0" dirty="0" smtClean="0"/>
              <a:t> </a:t>
            </a:r>
            <a:r>
              <a:rPr lang="et-EE" baseline="0" dirty="0" err="1" smtClean="0"/>
              <a:t>working</a:t>
            </a:r>
            <a:r>
              <a:rPr lang="et-EE" baseline="0" dirty="0" smtClean="0"/>
              <a:t> </a:t>
            </a:r>
            <a:r>
              <a:rPr lang="et-EE" baseline="0" dirty="0" err="1" smtClean="0"/>
              <a:t>papers</a:t>
            </a:r>
            <a:r>
              <a:rPr lang="et-EE" baseline="0" dirty="0" smtClean="0"/>
              <a:t>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11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92603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17076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OECD </a:t>
            </a:r>
            <a:r>
              <a:rPr lang="et-EE" dirty="0" err="1" smtClean="0"/>
              <a:t>Key</a:t>
            </a:r>
            <a:r>
              <a:rPr lang="et-EE" baseline="0" dirty="0" smtClean="0"/>
              <a:t> </a:t>
            </a:r>
            <a:r>
              <a:rPr lang="et-EE" baseline="0" dirty="0" err="1" smtClean="0"/>
              <a:t>Data</a:t>
            </a:r>
            <a:r>
              <a:rPr lang="et-EE" baseline="0" dirty="0" smtClean="0"/>
              <a:t> 2017, KOV sektor (KOV + tema valitseva mõju all </a:t>
            </a:r>
            <a:r>
              <a:rPr lang="et-EE" baseline="0" smtClean="0"/>
              <a:t>olevad üksused)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09523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OECD </a:t>
            </a:r>
            <a:r>
              <a:rPr lang="et-EE" dirty="0" err="1" smtClean="0"/>
              <a:t>Key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3636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Riigiraha.fin.ee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55028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21080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“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Improving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Public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Sector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Efficiency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: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Challenges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and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Opportunities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”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Teresa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Curristine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Zsuzsanna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Lonti and Isabelle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Journard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. OECD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Journal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of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Budgeting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2007</a:t>
            </a:r>
          </a:p>
          <a:p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“…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findings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of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literature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regarding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potential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institutional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drivers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of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efficiency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: ….ii)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arrangements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that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increase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flexibility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including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devolution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of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functional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and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fiscal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responsibilities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from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central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to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sub-national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governments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…/…”</a:t>
            </a:r>
          </a:p>
          <a:p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“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functional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and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political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decentralisation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(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i.e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spending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responsibilities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)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to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sub-national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governments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also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seems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beneficial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efficiency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. In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principle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devolution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functional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responsibilities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if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accompanied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approproate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fiscal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and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political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decentralisation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provides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incentives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sub-central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governments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to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deliver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locally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preferred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services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more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efficiently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burden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and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benefits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of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public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service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delivery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both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accrue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in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communities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.”</a:t>
            </a:r>
          </a:p>
          <a:p>
            <a:endParaRPr lang="et-EE" sz="1200" kern="1200" baseline="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“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Intergovernmental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transfers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and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decentralised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public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spending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” OECD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Netowork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Fiscal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Relations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Across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Levels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of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Government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2006.</a:t>
            </a:r>
          </a:p>
          <a:p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“In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general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financing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grant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imposed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programmes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minimum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standards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like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those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basic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subnational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services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should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given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in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form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on non-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earmarked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grants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(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general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purpose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block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grants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).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This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creates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best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incentives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sub-national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jurisdictions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to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seek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opportunities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cost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savings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.”</a:t>
            </a:r>
          </a:p>
          <a:p>
            <a:endParaRPr lang="et-EE" sz="1200" kern="1200" baseline="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et-EE" sz="1200" kern="1200" baseline="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“in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any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case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clear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that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earmarked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grants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make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more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difficult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voters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to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understand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assignment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of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expenditure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responsibilities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to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governments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in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federation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in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case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of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formally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shared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responsibilities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to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know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which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level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of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government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to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hold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accountable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for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poor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performance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.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Sush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amibiguities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tend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to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weaken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link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between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governments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performance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and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re-election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incentives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and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hence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result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in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worse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ouctomes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overall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(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Joanis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2008)”</a:t>
            </a:r>
          </a:p>
          <a:p>
            <a:endParaRPr lang="et-EE" sz="1200" kern="1200" baseline="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“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When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centre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establishes an earmarked grant, it becomes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involved in a program area that – at least in the less “integrated” versions of federalism found in many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countries – is considered the responsibility of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subcentral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government. This may indeed have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some beneficial effects, as postulated in the “vertical competition” literature (Breton 2006). On the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other hand, it may also confuse citizens and create a sort of fiscal illusion that reduces transparency and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accountability and makes it possible for both levels of government to exploit the situation to some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extent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.”</a:t>
            </a:r>
          </a:p>
          <a:p>
            <a:endParaRPr lang="et-EE" sz="1200" kern="1200" baseline="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“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Earmarked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Grants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and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Accountability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in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Government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”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R.M.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Bird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,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M.Smart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. SSRN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electronic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t-EE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journal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2009.</a:t>
            </a:r>
          </a:p>
          <a:p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“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Earmarking injects the central government into decision-making over local spending and makes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local officials accountable in part to the central government for spending. Thus, even in cases where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untied block grants might be the optimal transfer mechanism based on purely economic considerations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(as a way of implementing the optimal vertical fiscal gap, for example), earmarking and matching may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nonetheless be an appropriate way to alter local decision-making. This is particularly the case in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systems of so-called “administrative federalism”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Rattso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2002) in which with respect to much of local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expenditure local officials are responsible explicitly to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centre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 but not directly to voters.</a:t>
            </a:r>
            <a:r>
              <a:rPr lang="et-EE" sz="1200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”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7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86172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48521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9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11962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F48083-1021-4D2E-970B-488D47C1177A}" type="slidenum">
              <a:rPr lang="et-EE" smtClean="0"/>
              <a:pPr>
                <a:defRPr/>
              </a:pPr>
              <a:t>10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010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7" name="Picture 6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522031" cy="11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defRPr>
                <a:latin typeface="Arial" pitchFamily="34" charset="0"/>
                <a:cs typeface="Arial" pitchFamily="34" charset="0"/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  <a:prstGeom prst="rect">
            <a:avLst/>
          </a:prstGeom>
        </p:spPr>
        <p:txBody>
          <a:bodyPr tIns="54000" anchor="t" anchorCtr="0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  <a:prstGeom prst="rect">
            <a:avLst/>
          </a:prstGeo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6" name="Picture 5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0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  <a:prstGeom prst="rect">
            <a:avLst/>
          </a:prstGeo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  <a:prstGeom prst="rect">
            <a:avLst/>
          </a:prstGeo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9" name="Picture 8" descr="0_rahandusmin_vapp_est_blac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7201" y="352800"/>
            <a:ext cx="3477729" cy="1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2196133"/>
            <a:ext cx="7200000" cy="1800000"/>
          </a:xfrm>
        </p:spPr>
        <p:txBody>
          <a:bodyPr/>
          <a:lstStyle/>
          <a:p>
            <a:r>
              <a:rPr lang="et-EE" altLang="en-US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Kohalike omavalitsuste finantsautonoomia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4788421"/>
            <a:ext cx="7200000" cy="1728000"/>
          </a:xfrm>
        </p:spPr>
        <p:txBody>
          <a:bodyPr/>
          <a:lstStyle/>
          <a:p>
            <a:endParaRPr lang="et-EE" altLang="en-US" sz="2000" dirty="0" smtClean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t-EE" altLang="en-US" sz="2000" dirty="0" smtClean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t-EE" altLang="en-US" sz="2000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Andrus Jõgi</a:t>
            </a:r>
          </a:p>
          <a:p>
            <a:r>
              <a:rPr lang="et-EE" altLang="en-US" sz="2000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Rahandusministeerium</a:t>
            </a:r>
            <a:endParaRPr lang="et-EE" altLang="en-US" sz="2000" dirty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t-EE" altLang="en-US" sz="2000" dirty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1"/>
            <a:ext cx="8291834" cy="836676"/>
          </a:xfrm>
        </p:spPr>
        <p:txBody>
          <a:bodyPr/>
          <a:lstStyle/>
          <a:p>
            <a:r>
              <a:rPr lang="et-EE" dirty="0" smtClean="0"/>
              <a:t>Nõustav riik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365028"/>
            <a:ext cx="8291834" cy="4535704"/>
          </a:xfrm>
        </p:spPr>
        <p:txBody>
          <a:bodyPr/>
          <a:lstStyle/>
          <a:p>
            <a:r>
              <a:rPr lang="et-EE" sz="2362" dirty="0"/>
              <a:t>Omavalitsus soovib oma elanikele parimat, teab paremini kuidas seda saavutada ning vastutab elanike eest otseselt. Riigi roll on olla ekspert arengute suunamise osas.</a:t>
            </a:r>
          </a:p>
          <a:p>
            <a:endParaRPr lang="et-EE" sz="2362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/>
              <a:t>Järelevalve asemel nõustamine.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/>
              <a:t>Käsutäitjate asemel partnerid.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/>
              <a:t>Paremate praktikate tuvastamine, analüüsimine ja levitamine.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362" dirty="0"/>
              <a:t>Abimeetmed kujundatud sihitult (mahajääjatele), mitte universaalsena.</a:t>
            </a:r>
          </a:p>
        </p:txBody>
      </p:sp>
    </p:spTree>
    <p:extLst>
      <p:ext uri="{BB962C8B-B14F-4D97-AF65-F5344CB8AC3E}">
        <p14:creationId xmlns:p14="http://schemas.microsoft.com/office/powerpoint/2010/main" val="15332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2"/>
            <a:ext cx="8291834" cy="1545379"/>
          </a:xfrm>
        </p:spPr>
        <p:txBody>
          <a:bodyPr/>
          <a:lstStyle/>
          <a:p>
            <a:r>
              <a:rPr lang="et-EE" dirty="0" smtClean="0"/>
              <a:t>Teooria vs praktika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719380"/>
            <a:ext cx="8291834" cy="4181352"/>
          </a:xfrm>
        </p:spPr>
        <p:txBody>
          <a:bodyPr/>
          <a:lstStyle/>
          <a:p>
            <a:pPr>
              <a:buNone/>
            </a:pPr>
            <a:r>
              <a:rPr lang="en-US" sz="2756" dirty="0"/>
              <a:t>“All these considerations suggest that, even when earmarking cannot be rationalized by conventional economic arguments, some political benefits nevertheless remain.”</a:t>
            </a:r>
          </a:p>
          <a:p>
            <a:pPr>
              <a:buNone/>
            </a:pPr>
            <a:endParaRPr lang="en-US" sz="2756" dirty="0"/>
          </a:p>
          <a:p>
            <a:pPr>
              <a:buNone/>
            </a:pPr>
            <a:r>
              <a:rPr lang="en-US" sz="1772" dirty="0"/>
              <a:t>Earmarked grants and accountability in government. R.M. Bird, M.</a:t>
            </a:r>
            <a:r>
              <a:rPr lang="et-EE" sz="1772" dirty="0"/>
              <a:t> </a:t>
            </a:r>
            <a:r>
              <a:rPr lang="en-US" sz="1772" dirty="0"/>
              <a:t>Smart 2009. SSRN Electronical Journal.</a:t>
            </a:r>
          </a:p>
        </p:txBody>
      </p:sp>
    </p:spTree>
    <p:extLst>
      <p:ext uri="{BB962C8B-B14F-4D97-AF65-F5344CB8AC3E}">
        <p14:creationId xmlns:p14="http://schemas.microsoft.com/office/powerpoint/2010/main" val="399021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altLang="en-US" dirty="0" smtClean="0">
                <a:solidFill>
                  <a:srgbClr val="FFFF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Muudatused omavalitsuste rahastamises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altLang="en-US" sz="2000" dirty="0" smtClean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t-EE" altLang="en-US" sz="2000" dirty="0" smtClean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t-EE" altLang="en-US" sz="2000" dirty="0">
              <a:solidFill>
                <a:srgbClr val="FFFF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21" y="1611415"/>
            <a:ext cx="7748963" cy="49772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Valdade ja linnade sissetulekud (mln eurot)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5795913" y="4860429"/>
            <a:ext cx="1768433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+ 10-16% vs 2008</a:t>
            </a:r>
            <a:endParaRPr lang="et-EE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6588001" y="4284365"/>
            <a:ext cx="62949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6680129" y="2988221"/>
            <a:ext cx="1426994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+41% vs 2008</a:t>
            </a:r>
            <a:endParaRPr lang="et-EE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6650950" y="2888257"/>
            <a:ext cx="153075" cy="1904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277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Tulumaks, tasandusfond ja lisameetmed 2018+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Aastaks 2020 KOV tulumaksumäär 11,6%-</a:t>
            </a:r>
            <a:r>
              <a:rPr lang="et-EE" altLang="en-US" sz="2400" dirty="0" err="1" smtClean="0">
                <a:solidFill>
                  <a:schemeClr val="tx1"/>
                </a:solidFill>
                <a:ea typeface="Tahoma" pitchFamily="34" charset="0"/>
              </a:rPr>
              <a:t>lt</a:t>
            </a: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 11,93%-</a:t>
            </a:r>
            <a:r>
              <a:rPr lang="et-EE" altLang="en-US" sz="2400" dirty="0" err="1" smtClean="0">
                <a:solidFill>
                  <a:schemeClr val="tx1"/>
                </a:solidFill>
                <a:ea typeface="Tahoma" pitchFamily="34" charset="0"/>
              </a:rPr>
              <a:t>le</a:t>
            </a: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 (+32 mln eurot) ja tasandusfond +27 mln eurot: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sh tulubaasi kasvatamine +54 mln eurot.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sh </a:t>
            </a:r>
            <a:r>
              <a:rPr lang="et-EE" altLang="en-US" sz="2400" dirty="0">
                <a:solidFill>
                  <a:schemeClr val="tx1"/>
                </a:solidFill>
                <a:ea typeface="Tahoma" pitchFamily="34" charset="0"/>
              </a:rPr>
              <a:t>u</a:t>
            </a: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jumise algõpetus (+1,3 mln eurot)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sh tugispetsialistid (3,3 mln eurot).</a:t>
            </a:r>
          </a:p>
          <a:p>
            <a:pPr marL="108000" indent="0">
              <a:buNone/>
            </a:pPr>
            <a:endParaRPr lang="et-EE" altLang="en-US" sz="2400" dirty="0" smtClean="0">
              <a:solidFill>
                <a:schemeClr val="tx1"/>
              </a:solidFill>
              <a:ea typeface="Tahoma" pitchFamily="34" charset="0"/>
            </a:endParaRPr>
          </a:p>
          <a:p>
            <a:pPr marL="108000" indent="0">
              <a:buNone/>
            </a:pP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Täiendavalt: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Matusetoetus (+4 mln eurot).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Asendushoolduse teenus </a:t>
            </a:r>
            <a:r>
              <a:rPr lang="et-EE" altLang="en-US" sz="2400" dirty="0">
                <a:solidFill>
                  <a:schemeClr val="tx1"/>
                </a:solidFill>
                <a:ea typeface="Tahoma" pitchFamily="34" charset="0"/>
              </a:rPr>
              <a:t>(+</a:t>
            </a: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16,7 </a:t>
            </a:r>
            <a:r>
              <a:rPr lang="et-EE" altLang="en-US" sz="2400" dirty="0">
                <a:solidFill>
                  <a:schemeClr val="tx1"/>
                </a:solidFill>
                <a:ea typeface="Tahoma" pitchFamily="34" charset="0"/>
              </a:rPr>
              <a:t>mln eurot</a:t>
            </a: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).</a:t>
            </a:r>
            <a:endParaRPr lang="et-EE" altLang="en-US" sz="2400" dirty="0">
              <a:solidFill>
                <a:schemeClr val="tx1"/>
              </a:solidFill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9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Lisaraha hariduses 2018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Haridustoetuse maht kokku kasvas 253 mln eurolt 314 mln eurole (õpetaja miinimum 1150 eurot).</a:t>
            </a:r>
          </a:p>
          <a:p>
            <a:pPr marL="108000" indent="0">
              <a:buNone/>
            </a:pP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Sh koolilõuna </a:t>
            </a:r>
            <a:r>
              <a:rPr lang="et-EE" altLang="en-US" sz="2400" dirty="0">
                <a:solidFill>
                  <a:schemeClr val="tx1"/>
                </a:solidFill>
                <a:ea typeface="Tahoma" pitchFamily="34" charset="0"/>
              </a:rPr>
              <a:t>toetus (+ 6 mln eurot</a:t>
            </a: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).</a:t>
            </a:r>
          </a:p>
          <a:p>
            <a:pPr marL="108000" indent="0">
              <a:buNone/>
            </a:pP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Sh tugiteenuste </a:t>
            </a:r>
            <a:r>
              <a:rPr lang="et-EE" altLang="en-US" sz="2400" dirty="0">
                <a:solidFill>
                  <a:schemeClr val="tx1"/>
                </a:solidFill>
                <a:ea typeface="Tahoma" pitchFamily="34" charset="0"/>
              </a:rPr>
              <a:t>toetus ja HEV lastele põhihariduse andmine (+</a:t>
            </a: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18 </a:t>
            </a:r>
            <a:r>
              <a:rPr lang="et-EE" altLang="en-US" sz="2400" dirty="0">
                <a:solidFill>
                  <a:schemeClr val="tx1"/>
                </a:solidFill>
                <a:ea typeface="Tahoma" pitchFamily="34" charset="0"/>
              </a:rPr>
              <a:t>mln eurot). 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Huvitegevuse toetus kasvas 5,7 mln eurolt 14,3 mln eurole.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Lasteaiaõpetajate tööjõukulude toetus kasvas 2,5 mln eurolt 13,5 mln eurole.</a:t>
            </a:r>
          </a:p>
          <a:p>
            <a:endParaRPr lang="et-EE" altLang="en-US" sz="2400" dirty="0" smtClean="0">
              <a:solidFill>
                <a:schemeClr val="tx1"/>
              </a:solidFill>
              <a:ea typeface="Tahoma" pitchFamily="34" charset="0"/>
            </a:endParaRPr>
          </a:p>
          <a:p>
            <a:endParaRPr lang="et-EE" altLang="en-US" sz="2400" dirty="0">
              <a:solidFill>
                <a:schemeClr val="tx1"/>
              </a:solidFill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Täiendavad muudatused 2018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Väikesaarte toetus liideti tasandusfondiga. Valemit kohendatakse. Uued väikesaared ja lisaraha +0,2 mln eurot.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Keskkonnatasude muutmise kompensatsioon liideti tasandusfondiga. Summad jäävad samaks.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Lõppeb vajaduspõhine peretoetus.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Rahvastikutoimingud maakonnakeskustele, riiklik ülesanne, hüvitiseks +1,1 mln eurot.</a:t>
            </a:r>
          </a:p>
          <a:p>
            <a:pPr marL="108000" indent="0">
              <a:buNone/>
            </a:pPr>
            <a:endParaRPr lang="et-EE" altLang="en-US" sz="2400" dirty="0">
              <a:solidFill>
                <a:schemeClr val="tx1"/>
              </a:solidFill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3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Tasandusfondi muudatused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Hakatakse arvestama kooliealiste paiknemisega.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Suurendatakse laste parameetrite väärtusi, et tasandus arvestataks </a:t>
            </a:r>
            <a:r>
              <a:rPr lang="et-EE" altLang="en-US" sz="2400" dirty="0" err="1" smtClean="0">
                <a:solidFill>
                  <a:schemeClr val="tx1"/>
                </a:solidFill>
                <a:ea typeface="Tahoma" pitchFamily="34" charset="0"/>
              </a:rPr>
              <a:t>KOV-de</a:t>
            </a:r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 tänase kulustruktuuriga.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Hooldatavate parameetrit vähendatakse iga-aastaselt 15% algsest määrast.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Teede pikkust edaspidiselt ei arvestata.</a:t>
            </a:r>
          </a:p>
          <a:p>
            <a:r>
              <a:rPr lang="et-EE" altLang="en-US" sz="2400" dirty="0" smtClean="0">
                <a:solidFill>
                  <a:schemeClr val="tx1"/>
                </a:solidFill>
                <a:ea typeface="Tahoma" pitchFamily="34" charset="0"/>
              </a:rPr>
              <a:t>Maamaksu hakatakse arvestama maksimaalsete määrade alusel.</a:t>
            </a:r>
          </a:p>
          <a:p>
            <a:pPr marL="108000" indent="0">
              <a:buNone/>
            </a:pPr>
            <a:endParaRPr lang="et-EE" altLang="en-US" sz="2400" dirty="0">
              <a:solidFill>
                <a:schemeClr val="tx1"/>
              </a:solidFill>
              <a:ea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Tulutasandus 2018, € elaniku kohta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32" y="1116012"/>
            <a:ext cx="8130993" cy="54935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84145" y="4212357"/>
            <a:ext cx="792088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Narva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971377" y="1269074"/>
            <a:ext cx="2246128" cy="3970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Viimsi (+54% vs Narva)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2267521" y="2519146"/>
            <a:ext cx="785793" cy="377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Tallinn</a:t>
            </a:r>
            <a:endParaRPr lang="et-EE" dirty="0"/>
          </a:p>
        </p:txBody>
      </p:sp>
      <p:sp>
        <p:nvSpPr>
          <p:cNvPr id="10" name="TextBox 9"/>
          <p:cNvSpPr txBox="1"/>
          <p:nvPr/>
        </p:nvSpPr>
        <p:spPr>
          <a:xfrm>
            <a:off x="2339529" y="3279711"/>
            <a:ext cx="1039067" cy="377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Tartu linn</a:t>
            </a:r>
            <a:endParaRPr lang="et-EE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3203625" y="3204246"/>
            <a:ext cx="216024" cy="1440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195513" y="2708044"/>
            <a:ext cx="144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554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ea typeface="Tahoma" pitchFamily="34" charset="0"/>
              </a:rPr>
              <a:t>K</a:t>
            </a:r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ulutasandus 2018, € elaniku kohta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08" y="1332037"/>
            <a:ext cx="8296817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8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2"/>
            <a:ext cx="8291834" cy="1545379"/>
          </a:xfrm>
        </p:spPr>
        <p:txBody>
          <a:bodyPr/>
          <a:lstStyle/>
          <a:p>
            <a:r>
              <a:rPr lang="et-EE" dirty="0" smtClean="0"/>
              <a:t>Põhjamaad võrdluses. </a:t>
            </a:r>
            <a:br>
              <a:rPr lang="et-EE" dirty="0" smtClean="0"/>
            </a:br>
            <a:r>
              <a:rPr lang="et-EE" dirty="0" smtClean="0"/>
              <a:t>Vastutus vastavalt suurusele?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719380"/>
            <a:ext cx="8291834" cy="4181352"/>
          </a:xfrm>
        </p:spPr>
        <p:txBody>
          <a:bodyPr/>
          <a:lstStyle/>
          <a:p>
            <a:pPr>
              <a:buNone/>
            </a:pPr>
            <a:r>
              <a:rPr lang="et-EE" sz="1968" dirty="0"/>
              <a:t>Omavalitsuse mediaankeskmine elanike arv vs omavalitsussektori kulude osakaal valitsussektori kogukuludest </a:t>
            </a:r>
            <a:r>
              <a:rPr lang="et-EE" sz="1968" dirty="0" smtClean="0"/>
              <a:t>2015:</a:t>
            </a:r>
            <a:endParaRPr lang="et-EE" sz="1968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/>
              <a:t>Taani 43 tuhat - </a:t>
            </a:r>
            <a:r>
              <a:rPr lang="et-EE" sz="1968" dirty="0" smtClean="0"/>
              <a:t>65% </a:t>
            </a:r>
            <a:r>
              <a:rPr lang="et-EE" sz="1968" dirty="0"/>
              <a:t>(kaks tasandit, sh kuludest 2/3 on I tasandil)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/>
              <a:t>Rootsi 15 tuhat – </a:t>
            </a:r>
            <a:r>
              <a:rPr lang="et-EE" sz="1968" dirty="0" smtClean="0"/>
              <a:t>51% </a:t>
            </a:r>
            <a:r>
              <a:rPr lang="et-EE" sz="1968" dirty="0"/>
              <a:t>(kaks tasandit)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>
                <a:solidFill>
                  <a:schemeClr val="accent6"/>
                </a:solidFill>
              </a:rPr>
              <a:t>Eesti (2018.a alates) </a:t>
            </a:r>
            <a:r>
              <a:rPr lang="et-EE" sz="1968" dirty="0" smtClean="0">
                <a:solidFill>
                  <a:schemeClr val="accent6"/>
                </a:solidFill>
              </a:rPr>
              <a:t>8 </a:t>
            </a:r>
            <a:r>
              <a:rPr lang="et-EE" sz="1968" dirty="0">
                <a:solidFill>
                  <a:schemeClr val="accent6"/>
                </a:solidFill>
              </a:rPr>
              <a:t>tuhat – </a:t>
            </a:r>
            <a:r>
              <a:rPr lang="et-EE" sz="1968" dirty="0" smtClean="0">
                <a:solidFill>
                  <a:schemeClr val="accent6"/>
                </a:solidFill>
              </a:rPr>
              <a:t>?%</a:t>
            </a:r>
            <a:endParaRPr lang="et-EE" sz="1968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/>
              <a:t>Soome 6 tuhat - </a:t>
            </a:r>
            <a:r>
              <a:rPr lang="et-EE" sz="1968" dirty="0" smtClean="0"/>
              <a:t>40% </a:t>
            </a:r>
            <a:r>
              <a:rPr lang="et-EE" sz="1968" dirty="0"/>
              <a:t>(üks tasand)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/>
              <a:t>Norra 5 tuhat – </a:t>
            </a:r>
            <a:r>
              <a:rPr lang="et-EE" sz="1968" dirty="0" smtClean="0"/>
              <a:t>33% </a:t>
            </a:r>
            <a:r>
              <a:rPr lang="et-EE" sz="1968" dirty="0"/>
              <a:t>(kaks tasandit)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>
                <a:solidFill>
                  <a:schemeClr val="accent6"/>
                </a:solidFill>
              </a:rPr>
              <a:t>Eesti 2 tuhat – </a:t>
            </a:r>
            <a:r>
              <a:rPr lang="et-EE" sz="1968" dirty="0" smtClean="0">
                <a:solidFill>
                  <a:schemeClr val="accent6"/>
                </a:solidFill>
              </a:rPr>
              <a:t>23%</a:t>
            </a:r>
            <a:endParaRPr lang="et-EE" sz="1968" dirty="0">
              <a:solidFill>
                <a:schemeClr val="accent6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1968" dirty="0"/>
              <a:t>Island 1 tuhat – </a:t>
            </a:r>
            <a:r>
              <a:rPr lang="et-EE" sz="1968" dirty="0" smtClean="0"/>
              <a:t>27% </a:t>
            </a:r>
            <a:r>
              <a:rPr lang="et-EE" sz="1968" dirty="0"/>
              <a:t>(üks tasand)</a:t>
            </a:r>
          </a:p>
          <a:p>
            <a:endParaRPr lang="et-EE" sz="1968" dirty="0"/>
          </a:p>
          <a:p>
            <a:r>
              <a:rPr lang="et-EE" sz="1968" dirty="0"/>
              <a:t>Eestis </a:t>
            </a:r>
            <a:r>
              <a:rPr lang="et-EE" sz="1968" dirty="0" smtClean="0"/>
              <a:t>oli 2017. a </a:t>
            </a:r>
            <a:r>
              <a:rPr lang="et-EE" sz="1968" dirty="0"/>
              <a:t>21%-</a:t>
            </a:r>
            <a:r>
              <a:rPr lang="et-EE" sz="1968" dirty="0" err="1"/>
              <a:t>il</a:t>
            </a:r>
            <a:r>
              <a:rPr lang="et-EE" sz="1968" dirty="0"/>
              <a:t> omavalitsustes </a:t>
            </a:r>
            <a:r>
              <a:rPr lang="et-EE" sz="1968" u="sng" dirty="0"/>
              <a:t>rohkem</a:t>
            </a:r>
            <a:r>
              <a:rPr lang="et-EE" sz="1968" dirty="0"/>
              <a:t> kui 5000 elanikku. </a:t>
            </a:r>
          </a:p>
          <a:p>
            <a:r>
              <a:rPr lang="et-EE" sz="1968" dirty="0"/>
              <a:t>2018</a:t>
            </a:r>
            <a:r>
              <a:rPr lang="et-EE" sz="1968" dirty="0" smtClean="0"/>
              <a:t>. a </a:t>
            </a:r>
            <a:r>
              <a:rPr lang="et-EE" sz="1968" dirty="0"/>
              <a:t>alates on </a:t>
            </a:r>
            <a:r>
              <a:rPr lang="et-EE" sz="1968" dirty="0" smtClean="0"/>
              <a:t>21%-</a:t>
            </a:r>
            <a:r>
              <a:rPr lang="et-EE" sz="1968" dirty="0" err="1"/>
              <a:t>il</a:t>
            </a:r>
            <a:r>
              <a:rPr lang="et-EE" sz="1968" dirty="0"/>
              <a:t> omavalitsustes </a:t>
            </a:r>
            <a:r>
              <a:rPr lang="et-EE" sz="1968" u="sng" dirty="0"/>
              <a:t>vähem</a:t>
            </a:r>
            <a:r>
              <a:rPr lang="et-EE" sz="1968" dirty="0"/>
              <a:t> kui 5000 elanikku.</a:t>
            </a:r>
          </a:p>
        </p:txBody>
      </p:sp>
      <p:sp>
        <p:nvSpPr>
          <p:cNvPr id="4" name="Curved Right Arrow 3"/>
          <p:cNvSpPr/>
          <p:nvPr/>
        </p:nvSpPr>
        <p:spPr>
          <a:xfrm rot="10800000" flipH="1">
            <a:off x="107282" y="3420270"/>
            <a:ext cx="566963" cy="15121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5" tIns="44998" rIns="89995" bIns="449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t-E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Aitäh!</a:t>
            </a:r>
            <a:endParaRPr lang="en-US" dirty="0"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1"/>
            <a:ext cx="8291834" cy="1049287"/>
          </a:xfrm>
        </p:spPr>
        <p:txBody>
          <a:bodyPr/>
          <a:lstStyle/>
          <a:p>
            <a:r>
              <a:rPr lang="et-EE" dirty="0" smtClean="0"/>
              <a:t>Valitsussektori kulud % </a:t>
            </a:r>
            <a:r>
              <a:rPr lang="et-EE" dirty="0" err="1" smtClean="0"/>
              <a:t>SKP-st</a:t>
            </a:r>
            <a:r>
              <a:rPr lang="et-EE" dirty="0" smtClean="0"/>
              <a:t> põhjamaadega võrdluses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297" y="1428030"/>
            <a:ext cx="8568952" cy="529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2"/>
            <a:ext cx="8291834" cy="1545379"/>
          </a:xfrm>
        </p:spPr>
        <p:txBody>
          <a:bodyPr/>
          <a:lstStyle/>
          <a:p>
            <a:r>
              <a:rPr lang="et-EE" dirty="0"/>
              <a:t>Tuluautonoomia</a:t>
            </a:r>
            <a:r>
              <a:rPr lang="et-EE" b="0" dirty="0"/>
              <a:t> näitab KOV võimalusi oma tulubaasi ise mõjutada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297" y="1404045"/>
            <a:ext cx="8640960" cy="51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Kuluautonoomia</a:t>
            </a:r>
            <a:r>
              <a:rPr lang="et-EE" b="0" dirty="0" smtClean="0"/>
              <a:t> näitab KOV võimalusi otsustada oma tulude kasutamise üle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9" y="2268141"/>
            <a:ext cx="7920000" cy="4013597"/>
          </a:xfrm>
        </p:spPr>
        <p:txBody>
          <a:bodyPr/>
          <a:lstStyle/>
          <a:p>
            <a:endParaRPr lang="et-EE" sz="2600" b="1" dirty="0" smtClean="0"/>
          </a:p>
          <a:p>
            <a:r>
              <a:rPr lang="et-EE" sz="2600" b="1" dirty="0" smtClean="0"/>
              <a:t>Eestis</a:t>
            </a:r>
            <a:r>
              <a:rPr lang="et-EE" sz="2600" dirty="0" smtClean="0"/>
              <a:t> moodustasid </a:t>
            </a:r>
            <a:r>
              <a:rPr lang="et-EE" sz="2600" b="1" dirty="0" smtClean="0"/>
              <a:t>saadud toetused </a:t>
            </a:r>
            <a:r>
              <a:rPr lang="et-EE" sz="2600" dirty="0" smtClean="0"/>
              <a:t>KOV eelarvest 2017. aastal 30% eelarvest (</a:t>
            </a:r>
            <a:r>
              <a:rPr lang="et-EE" sz="2600" b="1" dirty="0" smtClean="0"/>
              <a:t>26% </a:t>
            </a:r>
            <a:r>
              <a:rPr lang="et-EE" sz="2600" dirty="0" smtClean="0"/>
              <a:t>oli</a:t>
            </a:r>
            <a:r>
              <a:rPr lang="et-EE" sz="2600" b="1" dirty="0" smtClean="0"/>
              <a:t> sihtotstarbeline</a:t>
            </a:r>
            <a:r>
              <a:rPr lang="et-EE" sz="2600" dirty="0" smtClean="0"/>
              <a:t>, 4% tasandusfond).</a:t>
            </a:r>
          </a:p>
          <a:p>
            <a:endParaRPr lang="et-EE" sz="2600" dirty="0" smtClean="0"/>
          </a:p>
          <a:p>
            <a:r>
              <a:rPr lang="et-EE" sz="2600" b="1" dirty="0" smtClean="0"/>
              <a:t>Põhjamaades</a:t>
            </a:r>
            <a:r>
              <a:rPr lang="et-EE" sz="2600" dirty="0" smtClean="0"/>
              <a:t> on valdavalt üle mindud </a:t>
            </a:r>
            <a:r>
              <a:rPr lang="et-EE" sz="2600" b="1" dirty="0" err="1" smtClean="0"/>
              <a:t>üldotstarbelistele</a:t>
            </a:r>
            <a:r>
              <a:rPr lang="et-EE" sz="2600" b="1" dirty="0" smtClean="0"/>
              <a:t> toetusele </a:t>
            </a:r>
            <a:r>
              <a:rPr lang="et-EE" sz="2600" dirty="0" smtClean="0"/>
              <a:t>I tasandi omavalitsuste kohustuslike ülesannete täitmiseks vajaliku tulubaasi loomisel.</a:t>
            </a:r>
          </a:p>
        </p:txBody>
      </p:sp>
    </p:spTree>
    <p:extLst>
      <p:ext uri="{BB962C8B-B14F-4D97-AF65-F5344CB8AC3E}">
        <p14:creationId xmlns:p14="http://schemas.microsoft.com/office/powerpoint/2010/main" val="39463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2"/>
            <a:ext cx="8291834" cy="1545379"/>
          </a:xfrm>
        </p:spPr>
        <p:txBody>
          <a:bodyPr/>
          <a:lstStyle/>
          <a:p>
            <a:r>
              <a:rPr lang="et-EE" dirty="0" smtClean="0"/>
              <a:t>Valitsuse otsus 21. sept 2017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719380"/>
            <a:ext cx="8291834" cy="4181352"/>
          </a:xfrm>
        </p:spPr>
        <p:txBody>
          <a:bodyPr/>
          <a:lstStyle/>
          <a:p>
            <a:pPr>
              <a:buNone/>
            </a:pPr>
            <a:r>
              <a:rPr lang="et-EE" sz="1968" dirty="0"/>
              <a:t>1.	</a:t>
            </a:r>
            <a:r>
              <a:rPr lang="et-EE" sz="1968" b="1" dirty="0"/>
              <a:t>Tõsta toetusfondis </a:t>
            </a:r>
            <a:r>
              <a:rPr lang="et-EE" sz="1968" dirty="0"/>
              <a:t>kohalike ülesannete täitmiseks antavad sihtotstarbelised toetused </a:t>
            </a:r>
            <a:r>
              <a:rPr lang="et-EE" sz="1968" b="1" dirty="0"/>
              <a:t>hiljemalt aastaks 2021 ümber</a:t>
            </a:r>
            <a:r>
              <a:rPr lang="et-EE" sz="1968" dirty="0"/>
              <a:t> kohalike omavalitsuste </a:t>
            </a:r>
            <a:r>
              <a:rPr lang="et-EE" sz="1968" b="1" dirty="0"/>
              <a:t>tulubaasi</a:t>
            </a:r>
            <a:r>
              <a:rPr lang="et-EE" sz="1968" dirty="0"/>
              <a:t>, jaotades vastavad vahendid tulumaksu ja tasandusfondi (üldotstarbelise toetuse) kaudu ja indekseerides seejuures tasandusfondi lisatavate vahendite kasvu. </a:t>
            </a:r>
          </a:p>
          <a:p>
            <a:pPr>
              <a:buNone/>
            </a:pPr>
            <a:endParaRPr lang="et-EE" sz="1968" dirty="0"/>
          </a:p>
          <a:p>
            <a:pPr>
              <a:buNone/>
            </a:pPr>
            <a:r>
              <a:rPr lang="et-EE" sz="1968" dirty="0"/>
              <a:t>2. Vastavatel valdkonna ministeeriumidel </a:t>
            </a:r>
            <a:r>
              <a:rPr lang="et-EE" sz="1968" b="1" dirty="0"/>
              <a:t>teha analüüs </a:t>
            </a:r>
            <a:r>
              <a:rPr lang="et-EE" sz="1968" dirty="0"/>
              <a:t>puuetega inimeste perioodiliste toetuste, kutsehariduse, gümnaasiumihariduse, erakoolide toetamise, riigile kuuluvate </a:t>
            </a:r>
            <a:r>
              <a:rPr lang="et-EE" sz="1968" dirty="0" err="1"/>
              <a:t>kõrvalmaanteede</a:t>
            </a:r>
            <a:r>
              <a:rPr lang="et-EE" sz="1968" dirty="0"/>
              <a:t>, treenerite toetussüsteemi ja maakondlike arenduskeskuste </a:t>
            </a:r>
            <a:r>
              <a:rPr lang="et-EE" sz="1968" b="1" dirty="0"/>
              <a:t>tegevuste võimaliku üleandmise kohta kohaliku omavalitsuse üksustele</a:t>
            </a:r>
            <a:r>
              <a:rPr lang="et-EE" sz="1968" dirty="0"/>
              <a:t>. Analüüsi tulemused esitada Rahandusministeeriumile hiljemalt 2018. aasta IV kvartaliks.</a:t>
            </a:r>
          </a:p>
        </p:txBody>
      </p:sp>
    </p:spTree>
    <p:extLst>
      <p:ext uri="{BB962C8B-B14F-4D97-AF65-F5344CB8AC3E}">
        <p14:creationId xmlns:p14="http://schemas.microsoft.com/office/powerpoint/2010/main" val="8147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1"/>
            <a:ext cx="8291834" cy="836676"/>
          </a:xfrm>
        </p:spPr>
        <p:txBody>
          <a:bodyPr/>
          <a:lstStyle/>
          <a:p>
            <a:r>
              <a:rPr lang="et-EE" dirty="0" smtClean="0"/>
              <a:t>Miks sihtotstarbetu rahastamine?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365028"/>
            <a:ext cx="8291834" cy="4535704"/>
          </a:xfrm>
        </p:spPr>
        <p:txBody>
          <a:bodyPr/>
          <a:lstStyle/>
          <a:p>
            <a:r>
              <a:rPr lang="et-EE" dirty="0" smtClean="0"/>
              <a:t>Efektiivsem ja tulemuslikum</a:t>
            </a:r>
            <a:r>
              <a:rPr lang="et-EE" dirty="0"/>
              <a:t>!</a:t>
            </a:r>
            <a:endParaRPr lang="et-EE" dirty="0" smtClean="0"/>
          </a:p>
          <a:p>
            <a:endParaRPr lang="et-E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smtClean="0"/>
              <a:t>KOV </a:t>
            </a:r>
            <a:r>
              <a:rPr lang="et-EE" dirty="0"/>
              <a:t>saab ressurssi suunata paindlikult vastavalt kohapealsetele </a:t>
            </a:r>
            <a:r>
              <a:rPr lang="et-EE" dirty="0" smtClean="0"/>
              <a:t>vajadustele.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smtClean="0"/>
              <a:t>Motivatsioon </a:t>
            </a:r>
            <a:r>
              <a:rPr lang="et-EE" dirty="0"/>
              <a:t>teha otstarbekaid otsuseid (kasu on lokaalne</a:t>
            </a:r>
            <a:r>
              <a:rPr lang="et-EE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smtClean="0"/>
              <a:t>Paindlikud ja integreeritud lahendused.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smtClean="0"/>
              <a:t>Vastutus </a:t>
            </a:r>
            <a:r>
              <a:rPr lang="et-EE" dirty="0"/>
              <a:t>tulemuste, mitte kulutamise eest.</a:t>
            </a:r>
          </a:p>
        </p:txBody>
      </p:sp>
    </p:spTree>
    <p:extLst>
      <p:ext uri="{BB962C8B-B14F-4D97-AF65-F5344CB8AC3E}">
        <p14:creationId xmlns:p14="http://schemas.microsoft.com/office/powerpoint/2010/main" val="39091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1"/>
            <a:ext cx="8291834" cy="836676"/>
          </a:xfrm>
        </p:spPr>
        <p:txBody>
          <a:bodyPr/>
          <a:lstStyle/>
          <a:p>
            <a:r>
              <a:rPr lang="et-EE" dirty="0" smtClean="0"/>
              <a:t>Mida me soovime?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87" y="1365028"/>
            <a:ext cx="8291834" cy="453570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smtClean="0"/>
              <a:t>Üks </a:t>
            </a:r>
            <a:r>
              <a:rPr lang="et-EE" dirty="0"/>
              <a:t>eesmärk, erinevad lahendused (KOV valib lahenduse).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/>
              <a:t>KOV vastutus elanike, mitte riigi ees.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dirty="0" smtClean="0"/>
              <a:t>Nõuded </a:t>
            </a:r>
            <a:r>
              <a:rPr lang="et-EE" dirty="0"/>
              <a:t>tulemustele, mitte sisenditele</a:t>
            </a:r>
            <a:r>
              <a:rPr lang="et-EE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dirty="0"/>
          </a:p>
          <a:p>
            <a:r>
              <a:rPr lang="et-EE" dirty="0"/>
              <a:t>Üks lahendus ei sobi kõigile ja kõikjal</a:t>
            </a:r>
            <a:r>
              <a:rPr lang="et-EE" dirty="0" smtClean="0"/>
              <a:t>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743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87" y="315741"/>
            <a:ext cx="8291834" cy="1049287"/>
          </a:xfrm>
        </p:spPr>
        <p:txBody>
          <a:bodyPr/>
          <a:lstStyle/>
          <a:p>
            <a:r>
              <a:rPr lang="et-EE" dirty="0" smtClean="0"/>
              <a:t>Paremad avalikud teenused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771376"/>
              </p:ext>
            </p:extLst>
          </p:nvPr>
        </p:nvGraphicFramePr>
        <p:xfrm>
          <a:off x="389043" y="1223507"/>
          <a:ext cx="8291761" cy="485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01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Office PowerPoint</Application>
  <PresentationFormat>Custom</PresentationFormat>
  <Paragraphs>127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Microsoft YaHei</vt:lpstr>
      <vt:lpstr>Arial</vt:lpstr>
      <vt:lpstr>Roboto Condensed</vt:lpstr>
      <vt:lpstr>Tahoma</vt:lpstr>
      <vt:lpstr>Times New Roman</vt:lpstr>
      <vt:lpstr>Office Theme</vt:lpstr>
      <vt:lpstr>Kohalike omavalitsuste finantsautonoomia</vt:lpstr>
      <vt:lpstr>Põhjamaad võrdluses.  Vastutus vastavalt suurusele? </vt:lpstr>
      <vt:lpstr>Valitsussektori kulud % SKP-st põhjamaadega võrdluses</vt:lpstr>
      <vt:lpstr>Tuluautonoomia näitab KOV võimalusi oma tulubaasi ise mõjutada </vt:lpstr>
      <vt:lpstr>Kuluautonoomia näitab KOV võimalusi otsustada oma tulude kasutamise üle </vt:lpstr>
      <vt:lpstr>Valitsuse otsus 21. sept 2017 </vt:lpstr>
      <vt:lpstr>Miks sihtotstarbetu rahastamine?</vt:lpstr>
      <vt:lpstr>Mida me soovime?</vt:lpstr>
      <vt:lpstr>Paremad avalikud teenused</vt:lpstr>
      <vt:lpstr>Nõustav riik</vt:lpstr>
      <vt:lpstr>Teooria vs praktika </vt:lpstr>
      <vt:lpstr>Muudatused omavalitsuste rahastamises</vt:lpstr>
      <vt:lpstr>Valdade ja linnade sissetulekud (mln eurot)</vt:lpstr>
      <vt:lpstr>Tulumaks, tasandusfond ja lisameetmed 2018+</vt:lpstr>
      <vt:lpstr>Lisaraha hariduses 2018</vt:lpstr>
      <vt:lpstr>Täiendavad muudatused 2018</vt:lpstr>
      <vt:lpstr>Tasandusfondi muudatused</vt:lpstr>
      <vt:lpstr>Tulutasandus 2018, € elaniku kohta</vt:lpstr>
      <vt:lpstr>Kulutasandus 2018, € elaniku kohta</vt:lpstr>
      <vt:lpstr>Aitäh!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2014-05-22T10:54:17Z</dcterms:created>
  <dcterms:modified xsi:type="dcterms:W3CDTF">2018-03-22T15:58:26Z</dcterms:modified>
</cp:coreProperties>
</file>